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</Types>
</file>

<file path=_rels/.rels><?xml version='1.0' encoding='UTF-8' standalone='yes'?>
<Relationships xmlns="http://schemas.openxmlformats.org/package/2006/relationships"><Relationship Id="R142e24f578784cb0" Type="http://schemas.openxmlformats.org/officeDocument/2006/relationships/officeDocument" Target="ppt/presentation.xml"/><Relationship Id="R33fa47cd166241a9" Type="http://schemas.openxmlformats.org/officeDocument/2006/relationships/extended-properties" Target="docProps/app.xml"/><Relationship Id="R730662c52ef24c9e" Type="http://schemas.openxmlformats.org/package/2006/relationships/metadata/core-properties" Target="docProps/core.xml"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e81c411c0a4772"/>
  </p:sldMasterIdLst>
  <p:notesMasterIdLst>
    <p:notesMasterId xmlns:r="http://schemas.openxmlformats.org/officeDocument/2006/relationships" r:id="Ra20e5e15ee564a5b"/>
  </p:notesMasterIdLst>
  <p:sldIdLst>
    <p:sldId xmlns:r="http://schemas.openxmlformats.org/officeDocument/2006/relationships" id="256" r:id="Rc6a2586145374cf9"/>
    <p:sldId xmlns:r="http://schemas.openxmlformats.org/officeDocument/2006/relationships" id="257" r:id="Rc9837a8d63aa4768"/>
    <p:sldId xmlns:r="http://schemas.openxmlformats.org/officeDocument/2006/relationships" id="258" r:id="R219d69a437104f90"/>
    <p:sldId xmlns:ns0="http://schemas.openxmlformats.org/officeDocument/2006/relationships" id="272" ns0:id="rId22"/>
    <p:sldId xmlns:ns0="http://schemas.openxmlformats.org/officeDocument/2006/relationships" id="273" ns0:id="rId23"/>
    <p:sldId xmlns:ns0="http://schemas.openxmlformats.org/officeDocument/2006/relationships" id="284" ns0:id="rId34"/>
    <p:sldId xmlns:ns0="http://schemas.openxmlformats.org/officeDocument/2006/relationships" id="274" ns0:id="rId24"/>
    <p:sldId xmlns:ns0="http://schemas.openxmlformats.org/officeDocument/2006/relationships" id="275" ns0:id="rId25"/>
    <p:sldId xmlns:r="http://schemas.openxmlformats.org/officeDocument/2006/relationships" id="259" r:id="Rb8f80c08be8645f2"/>
    <p:sldId xmlns:r="http://schemas.openxmlformats.org/officeDocument/2006/relationships" id="260" r:id="R8031fd504e084cbf"/>
    <p:sldId xmlns:r="http://schemas.openxmlformats.org/officeDocument/2006/relationships" id="261" r:id="Rd5e6483e3a434ea2"/>
    <p:sldId xmlns:ns0="http://schemas.openxmlformats.org/officeDocument/2006/relationships" id="288" ns0:id="rId38"/>
    <p:sldId xmlns:ns0="http://schemas.openxmlformats.org/officeDocument/2006/relationships" id="276" ns0:id="rId26"/>
    <p:sldId xmlns:r="http://schemas.openxmlformats.org/officeDocument/2006/relationships" id="262" r:id="R3b6961c267104651"/>
    <p:sldId xmlns:ns0="http://schemas.openxmlformats.org/officeDocument/2006/relationships" id="277" ns0:id="rId27"/>
    <p:sldId xmlns:ns0="http://schemas.openxmlformats.org/officeDocument/2006/relationships" id="287" ns0:id="rId37"/>
    <p:sldId xmlns:r="http://schemas.openxmlformats.org/officeDocument/2006/relationships" id="263" r:id="R994247de5b0a453f"/>
    <p:sldId xmlns:ns0="http://schemas.openxmlformats.org/officeDocument/2006/relationships" id="294" ns0:id="rId44"/>
    <p:sldId xmlns:r="http://schemas.openxmlformats.org/officeDocument/2006/relationships" id="265" r:id="R20fa184dd3a9419c"/>
    <p:sldId xmlns:ns0="http://schemas.openxmlformats.org/officeDocument/2006/relationships" id="278" ns0:id="rId28"/>
    <p:sldId xmlns:ns0="http://schemas.openxmlformats.org/officeDocument/2006/relationships" id="285" ns0:id="rId35"/>
    <p:sldId xmlns:ns0="http://schemas.openxmlformats.org/officeDocument/2006/relationships" id="279" ns0:id="rId29"/>
    <p:sldId xmlns:ns0="http://schemas.openxmlformats.org/officeDocument/2006/relationships" id="286" ns0:id="rId36"/>
    <p:sldId xmlns:ns0="http://schemas.openxmlformats.org/officeDocument/2006/relationships" id="280" ns0:id="rId30"/>
    <p:sldId xmlns:ns0="http://schemas.openxmlformats.org/officeDocument/2006/relationships" id="289" ns0:id="rId39"/>
    <p:sldId xmlns:ns0="http://schemas.openxmlformats.org/officeDocument/2006/relationships" id="290" ns0:id="rId40"/>
    <p:sldId xmlns:ns0="http://schemas.openxmlformats.org/officeDocument/2006/relationships" id="291" ns0:id="rId41"/>
    <p:sldId xmlns:r="http://schemas.openxmlformats.org/officeDocument/2006/relationships" id="266" r:id="R8fe7bd07399a466f"/>
    <p:sldId xmlns:ns0="http://schemas.openxmlformats.org/officeDocument/2006/relationships" id="281" ns0:id="rId31"/>
    <p:sldId xmlns:ns0="http://schemas.openxmlformats.org/officeDocument/2006/relationships" id="282" ns0:id="rId32"/>
    <p:sldId xmlns:ns0="http://schemas.openxmlformats.org/officeDocument/2006/relationships" id="292" ns0:id="rId42"/>
    <p:sldId xmlns:ns0="http://schemas.openxmlformats.org/officeDocument/2006/relationships" id="293" ns0:id="rId43"/>
    <p:sldId xmlns:ns0="http://schemas.openxmlformats.org/officeDocument/2006/relationships" id="283" ns0:id="rId33"/>
    <p:sldId xmlns:r="http://schemas.openxmlformats.org/officeDocument/2006/relationships" id="267" r:id="R23d09007efe54362"/>
    <p:sldId xmlns:r="http://schemas.openxmlformats.org/officeDocument/2006/relationships" id="268" r:id="R2189a7493e8f4c7e"/>
    <p:sldId xmlns:r="http://schemas.openxmlformats.org/officeDocument/2006/relationships" id="269" r:id="R05e6978d5d9f4602"/>
    <p:sldId xmlns:r="http://schemas.openxmlformats.org/officeDocument/2006/relationships" id="270" r:id="Rdd9b14c7ff7d4407"/>
    <p:sldId xmlns:r="http://schemas.openxmlformats.org/officeDocument/2006/relationships" id="271" r:id="R8ea4ce54129e45f1"/>
    <p:sldId xmlns:ns0="http://schemas.openxmlformats.org/officeDocument/2006/relationships" id="297" ns0:id="rId47"/>
    <p:sldId xmlns:ns0="http://schemas.openxmlformats.org/officeDocument/2006/relationships" id="299" ns0:id="rId49"/>
    <p:sldId xmlns:ns0="http://schemas.openxmlformats.org/officeDocument/2006/relationships" id="300" ns0:id="rId50"/>
    <p:sldId xmlns:ns0="http://schemas.openxmlformats.org/officeDocument/2006/relationships" id="295" ns0:id="rId45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<?xml version='1.0' encoding='UTF-8' standalone='yes'?>
<Relationships xmlns="http://schemas.openxmlformats.org/package/2006/relationships"><Relationship Id="R05e6978d5d9f4602" Type="http://schemas.openxmlformats.org/officeDocument/2006/relationships/slide" Target="slides/slide37.xml"/><Relationship Id="R15e81c411c0a4772" Type="http://schemas.openxmlformats.org/officeDocument/2006/relationships/slideMaster" Target="slideMasters/slideMaster1.xml"/><Relationship Id="R20fa184dd3a9419c" Type="http://schemas.openxmlformats.org/officeDocument/2006/relationships/slide" Target="slides/slide20.xml"/><Relationship Id="R2189a7493e8f4c7e" Type="http://schemas.openxmlformats.org/officeDocument/2006/relationships/slide" Target="slides/slide36.xml"/><Relationship Id="R219d69a437104f90" Type="http://schemas.openxmlformats.org/officeDocument/2006/relationships/slide" Target="slides/slide3.xml"/><Relationship Id="R23d09007efe54362" Type="http://schemas.openxmlformats.org/officeDocument/2006/relationships/slide" Target="slides/slide35.xml"/><Relationship Id="R3b6961c267104651" Type="http://schemas.openxmlformats.org/officeDocument/2006/relationships/slide" Target="slides/slide14.xml"/><Relationship Id="R59e22bbde7ba4658" Type="http://schemas.openxmlformats.org/officeDocument/2006/relationships/theme" Target="theme/theme1.xml"/><Relationship Id="R63c97cb58ec44d3a" Type="http://schemas.openxmlformats.org/officeDocument/2006/relationships/presProps" Target="presProps.xml"/><Relationship Id="R6ffb0ae7220d4c33" Type="http://schemas.openxmlformats.org/officeDocument/2006/relationships/tableStyles" Target="tableStyles.xml"/><Relationship Id="R8031fd504e084cbf" Type="http://schemas.openxmlformats.org/officeDocument/2006/relationships/slide" Target="slides/slide10.xml"/><Relationship Id="R8ea4ce54129e45f1" Type="http://schemas.openxmlformats.org/officeDocument/2006/relationships/slide" Target="slides/slide39.xml"/><Relationship Id="R8fe7bd07399a466f" Type="http://schemas.openxmlformats.org/officeDocument/2006/relationships/slide" Target="slides/slide29.xml"/><Relationship Id="R994247de5b0a453f" Type="http://schemas.openxmlformats.org/officeDocument/2006/relationships/slide" Target="slides/slide17.xml"/><Relationship Id="Ra20e5e15ee564a5b" Type="http://schemas.openxmlformats.org/officeDocument/2006/relationships/notesMaster" Target="notesMasters/notesMaster1.xml"/><Relationship Id="Rb8f80c08be8645f2" Type="http://schemas.openxmlformats.org/officeDocument/2006/relationships/slide" Target="slides/slide9.xml"/><Relationship Id="Rc6a2586145374cf9" Type="http://schemas.openxmlformats.org/officeDocument/2006/relationships/slide" Target="slides/slide1.xml"/><Relationship Id="Rc9837a8d63aa4768" Type="http://schemas.openxmlformats.org/officeDocument/2006/relationships/slide" Target="slides/slide2.xml"/><Relationship Id="Rd5e6483e3a434ea2" Type="http://schemas.openxmlformats.org/officeDocument/2006/relationships/slide" Target="slides/slide11.xml"/><Relationship Id="Rdd9b14c7ff7d4407" Type="http://schemas.openxmlformats.org/officeDocument/2006/relationships/slide" Target="slides/slide38.xml"/><Relationship Id="Rf331b53be680494f" Type="http://schemas.openxmlformats.org/officeDocument/2006/relationships/slide" Target="slides/slide18.xml"/><Relationship Id="rId22" Type="http://schemas.openxmlformats.org/officeDocument/2006/relationships/slide" Target="slides/slide4.xml"/><Relationship Id="rId23" Type="http://schemas.openxmlformats.org/officeDocument/2006/relationships/slide" Target="slides/slide5.xml"/><Relationship Id="rId24" Type="http://schemas.openxmlformats.org/officeDocument/2006/relationships/slide" Target="slides/slide7.xml"/><Relationship Id="rId25" Type="http://schemas.openxmlformats.org/officeDocument/2006/relationships/slide" Target="slides/slide8.xml"/><Relationship Id="rId26" Type="http://schemas.openxmlformats.org/officeDocument/2006/relationships/slide" Target="slides/slide13.xml"/><Relationship Id="rId27" Type="http://schemas.openxmlformats.org/officeDocument/2006/relationships/slide" Target="slides/slide15.xml"/><Relationship Id="rId28" Type="http://schemas.openxmlformats.org/officeDocument/2006/relationships/slide" Target="slides/slide21.xml"/><Relationship Id="rId29" Type="http://schemas.openxmlformats.org/officeDocument/2006/relationships/slide" Target="slides/slide23.xml"/><Relationship Id="rId30" Type="http://schemas.openxmlformats.org/officeDocument/2006/relationships/slide" Target="slides/slide25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4.xml"/><Relationship Id="rId34" Type="http://schemas.openxmlformats.org/officeDocument/2006/relationships/slide" Target="slides/slide6.xml"/><Relationship Id="rId35" Type="http://schemas.openxmlformats.org/officeDocument/2006/relationships/slide" Target="slides/slide22.xml"/><Relationship Id="rId36" Type="http://schemas.openxmlformats.org/officeDocument/2006/relationships/slide" Target="slides/slide24.xml"/><Relationship Id="rId37" Type="http://schemas.openxmlformats.org/officeDocument/2006/relationships/slide" Target="slides/slide16.xml"/><Relationship Id="rId38" Type="http://schemas.openxmlformats.org/officeDocument/2006/relationships/slide" Target="slides/slide12.xml"/><Relationship Id="rId39" Type="http://schemas.openxmlformats.org/officeDocument/2006/relationships/slide" Target="slides/slide26.xml"/><Relationship Id="rId40" Type="http://schemas.openxmlformats.org/officeDocument/2006/relationships/slide" Target="slides/slide27.xml"/><Relationship Id="rId41" Type="http://schemas.openxmlformats.org/officeDocument/2006/relationships/slide" Target="slides/slide28.xml"/><Relationship Id="rId42" Type="http://schemas.openxmlformats.org/officeDocument/2006/relationships/slide" Target="slides/slide32.xml"/><Relationship Id="rId43" Type="http://schemas.openxmlformats.org/officeDocument/2006/relationships/slide" Target="slides/slide33.xml"/><Relationship Id="rId44" Type="http://schemas.openxmlformats.org/officeDocument/2006/relationships/slide" Target="slides/slide19.xml"/><Relationship Id="rId45" Type="http://schemas.openxmlformats.org/officeDocument/2006/relationships/slide" Target="slides/slide45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/Relationships>
</file>

<file path=ppt/notesMasters/_rels/notesMaster1.xml.rels><?xml version='1.0' encoding='UTF-8' standalone='yes'?>
<Relationships xmlns="http://schemas.openxmlformats.org/package/2006/relationships"><Relationship Id="Rb0c97c2f2d3f4347" Type="http://schemas.openxmlformats.org/officeDocument/2006/relationships/theme" Target="theme/theme3.xml"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<?xml version='1.0' encoding='UTF-8' standalone='yes'?>
<Relationships xmlns="http://schemas.openxmlformats.org/package/2006/relationships"><Relationship Id="R478e3052322a4b84" Type="http://schemas.openxmlformats.org/officeDocument/2006/relationships/notesMaster" Target="../notesMasters/notesMaster1.xml"/><Relationship Id="R76d0fa756b7d4030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0bc4ef787b984fec" Type="http://schemas.openxmlformats.org/officeDocument/2006/relationships/notesMaster" Target="../notesMasters/notesMaster1.xml"/><Relationship Id="Ra989bbaf04e24f71" Type="http://schemas.openxmlformats.org/officeDocument/2006/relationships/slide" Target="../slides/slide20.xml"/></Relationships>
</file>

<file path=ppt/notesSlides/_rels/notesSlide11.xml.rels><?xml version='1.0' encoding='UTF-8' standalone='yes'?>
<Relationships xmlns="http://schemas.openxmlformats.org/package/2006/relationships"><Relationship Id="R04f134f40e0e43a7" Type="http://schemas.openxmlformats.org/officeDocument/2006/relationships/slide" Target="../slides/slide29.xml"/><Relationship Id="Rb0a5c5effbd04a27" Type="http://schemas.openxmlformats.org/officeDocument/2006/relationships/notesMaster" Target="../notesMasters/notesMaster1.xml"/></Relationships>
</file>

<file path=ppt/notesSlides/_rels/notesSlide12.xml.rels><?xml version='1.0' encoding='UTF-8' standalone='yes'?>
<Relationships xmlns="http://schemas.openxmlformats.org/package/2006/relationships"><Relationship Id="R0b9a1a164c1843f6" Type="http://schemas.openxmlformats.org/officeDocument/2006/relationships/slide" Target="../slides/slide35.xml"/><Relationship Id="R2bb4ce9d282c4a02" Type="http://schemas.openxmlformats.org/officeDocument/2006/relationships/notesMaster" Target="../notesMasters/notesMaster1.xml"/></Relationships>
</file>

<file path=ppt/notesSlides/_rels/notesSlide13.xml.rels><?xml version='1.0' encoding='UTF-8' standalone='yes'?>
<Relationships xmlns="http://schemas.openxmlformats.org/package/2006/relationships"><Relationship Id="R14a8616f6a1445f7" Type="http://schemas.openxmlformats.org/officeDocument/2006/relationships/slide" Target="../slides/slide36.xml"/><Relationship Id="Rbdbd02966a194011" Type="http://schemas.openxmlformats.org/officeDocument/2006/relationships/notesMaster" Target="../notesMasters/notesMaster1.xml"/></Relationships>
</file>

<file path=ppt/notesSlides/_rels/notesSlide14.xml.rels><?xml version='1.0' encoding='UTF-8' standalone='yes'?>
<Relationships xmlns="http://schemas.openxmlformats.org/package/2006/relationships"><Relationship Id="R33ae72f0bd354235" Type="http://schemas.openxmlformats.org/officeDocument/2006/relationships/slide" Target="../slides/slide37.xml"/><Relationship Id="Re5af3cc5541d4b15" Type="http://schemas.openxmlformats.org/officeDocument/2006/relationships/notesMaster" Target="../notesMasters/notesMaster1.xml"/></Relationships>
</file>

<file path=ppt/notesSlides/_rels/notesSlide15.xml.rels><?xml version='1.0' encoding='UTF-8' standalone='yes'?>
<Relationships xmlns="http://schemas.openxmlformats.org/package/2006/relationships"><Relationship Id="R57a9a373a4e349d8" Type="http://schemas.openxmlformats.org/officeDocument/2006/relationships/notesMaster" Target="../notesMasters/notesMaster1.xml"/><Relationship Id="R73db91f1a6ab4748" Type="http://schemas.openxmlformats.org/officeDocument/2006/relationships/slide" Target="../slides/slide38.xml"/></Relationships>
</file>

<file path=ppt/notesSlides/_rels/notesSlide16.xml.rels><?xml version='1.0' encoding='UTF-8' standalone='yes'?>
<Relationships xmlns="http://schemas.openxmlformats.org/package/2006/relationships"><Relationship Id="R65d6ae12ece14c0b" Type="http://schemas.openxmlformats.org/officeDocument/2006/relationships/slide" Target="../slides/slide39.xml"/><Relationship Id="Rad11a1629def48fd" Type="http://schemas.openxmlformats.org/officeDocument/2006/relationships/notesMaster" Target="../notesMasters/notesMaster1.xml"/></Relationships>
</file>

<file path=ppt/notesSlides/_rels/notesSlide2.xml.rels><?xml version='1.0' encoding='UTF-8' standalone='yes'?>
<Relationships xmlns="http://schemas.openxmlformats.org/package/2006/relationships"><Relationship Id="R273ff010eb664d63" Type="http://schemas.openxmlformats.org/officeDocument/2006/relationships/notesMaster" Target="../notesMasters/notesMaster1.xml"/><Relationship Id="Rb32edeae770d4a2b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278c731d685d42f5" Type="http://schemas.openxmlformats.org/officeDocument/2006/relationships/slide" Target="../slides/slide3.xml"/><Relationship Id="Rd0cd559ad5e74784" Type="http://schemas.openxmlformats.org/officeDocument/2006/relationships/notesMaster" Target="../notesMasters/notesMaster1.xml"/></Relationships>
</file>

<file path=ppt/notesSlides/_rels/notesSlide4.xml.rels><?xml version='1.0' encoding='UTF-8' standalone='yes'?>
<Relationships xmlns="http://schemas.openxmlformats.org/package/2006/relationships"><Relationship Id="R6f3a3743bc904f5b" Type="http://schemas.openxmlformats.org/officeDocument/2006/relationships/slide" Target="../slides/slide9.xml"/><Relationship Id="R86397bfcd238457b" Type="http://schemas.openxmlformats.org/officeDocument/2006/relationships/notesMaster" Target="../notesMasters/notesMaster1.xml"/></Relationships>
</file>

<file path=ppt/notesSlides/_rels/notesSlide5.xml.rels><?xml version='1.0' encoding='UTF-8' standalone='yes'?>
<Relationships xmlns="http://schemas.openxmlformats.org/package/2006/relationships"><Relationship Id="R32084020acaf4f77" Type="http://schemas.openxmlformats.org/officeDocument/2006/relationships/notesMaster" Target="../notesMasters/notesMaster1.xml"/><Relationship Id="Rc28dfb061c9b4bed" Type="http://schemas.openxmlformats.org/officeDocument/2006/relationships/slide" Target="../slides/slide10.xml"/></Relationships>
</file>

<file path=ppt/notesSlides/_rels/notesSlide6.xml.rels><?xml version='1.0' encoding='UTF-8' standalone='yes'?>
<Relationships xmlns="http://schemas.openxmlformats.org/package/2006/relationships"><Relationship Id="R353996a26a3448df" Type="http://schemas.openxmlformats.org/officeDocument/2006/relationships/notesMaster" Target="../notesMasters/notesMaster1.xml"/><Relationship Id="Rdfc543b39c5a48cc" Type="http://schemas.openxmlformats.org/officeDocument/2006/relationships/slide" Target="../slides/slide11.xml"/></Relationships>
</file>

<file path=ppt/notesSlides/_rels/notesSlide7.xml.rels><?xml version='1.0' encoding='UTF-8' standalone='yes'?>
<Relationships xmlns="http://schemas.openxmlformats.org/package/2006/relationships"><Relationship Id="R40291519dfda402f" Type="http://schemas.openxmlformats.org/officeDocument/2006/relationships/slide" Target="../slides/slide14.xml"/><Relationship Id="R44231b6ffa554369" Type="http://schemas.openxmlformats.org/officeDocument/2006/relationships/notesMaster" Target="../notesMasters/notesMaster1.xml"/></Relationships>
</file>

<file path=ppt/notesSlides/_rels/notesSlide8.xml.rels><?xml version='1.0' encoding='UTF-8' standalone='yes'?>
<Relationships xmlns="http://schemas.openxmlformats.org/package/2006/relationships"><Relationship Id="R6d310a7803a64b96" Type="http://schemas.openxmlformats.org/officeDocument/2006/relationships/notesMaster" Target="../notesMasters/notesMaster1.xml"/><Relationship Id="Re0391ec62d204c7a" Type="http://schemas.openxmlformats.org/officeDocument/2006/relationships/slide" Target="../slides/slide17.xml"/></Relationships>
</file>

<file path=ppt/notesSlides/_rels/notesSlide9.xml.rels><?xml version='1.0' encoding='UTF-8' standalone='yes'?>
<Relationships xmlns="http://schemas.openxmlformats.org/package/2006/relationships"><Relationship Id="Ra853db8fcf5e4aad" Type="http://schemas.openxmlformats.org/officeDocument/2006/relationships/notesMaster" Target="../notesMasters/notesMaster1.xml"/><Relationship Id="Rc3f766bd68fb442a" Type="http://schemas.openxmlformats.org/officeDocument/2006/relationships/slide" Target="../slides/slide18.xml"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<?xml version='1.0' encoding='UTF-8' standalone='yes'?>
<Relationships xmlns="http://schemas.openxmlformats.org/package/2006/relationships"><Relationship Id="R461ee314360a4dda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<?xml version='1.0' encoding='UTF-8' standalone='yes'?>
<Relationships xmlns="http://schemas.openxmlformats.org/package/2006/relationships"><Relationship Id="R3b5e1cf07de64664" Type="http://schemas.openxmlformats.org/officeDocument/2006/relationships/slideLayout" Target="../slideLayouts/slideLayout1.xml"/><Relationship Id="R8f1ad6426dc143f1" Type="http://schemas.openxmlformats.org/officeDocument/2006/relationships/theme" Target="theme/theme2.xml"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5e1cf07de64664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<?xml version='1.0' encoding='UTF-8' standalone='yes'?>
<Relationships xmlns="http://schemas.openxmlformats.org/package/2006/relationships"><Relationship Id="R3796c254057a4e2c" Type="http://schemas.openxmlformats.org/officeDocument/2006/relationships/slideLayout" Target="../slideLayouts/slideLayout1.xml"/><Relationship Id="Rbcf0e45753b44e69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16a89fc1dc2d4686" Type="http://schemas.openxmlformats.org/officeDocument/2006/relationships/notesSlide" Target="../notesSlides/notesSlide5.xml"/><Relationship Id="R75eb9f03fd8548fe" Type="http://schemas.openxmlformats.org/officeDocument/2006/relationships/slideLayout" Target="../slideLayouts/slideLayout1.xml"/></Relationships>
</file>

<file path=ppt/slides/_rels/slide11.xml.rels><?xml version='1.0' encoding='UTF-8' standalone='yes'?>
<Relationships xmlns="http://schemas.openxmlformats.org/package/2006/relationships"><Relationship Id="R73e96a4b7c1c4497" Type="http://schemas.openxmlformats.org/officeDocument/2006/relationships/slideLayout" Target="../slideLayouts/slideLayout1.xml"/><Relationship Id="Rc866fe2d02c74182" Type="http://schemas.openxmlformats.org/officeDocument/2006/relationships/notesSlide" Target="../notesSlides/notesSlide6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5.jpg"/><Relationship Id="rId3" Type="http://schemas.openxmlformats.org/officeDocument/2006/relationships/image" Target="../media/image16.jpg"/><Relationship Id="rId4" Type="http://schemas.openxmlformats.org/officeDocument/2006/relationships/image" Target="../media/image17.jpg"/><Relationship Id="rId5" Type="http://schemas.openxmlformats.org/officeDocument/2006/relationships/image" Target="../media/image18.jpg"/><Relationship Id="rId6" Type="http://schemas.openxmlformats.org/officeDocument/2006/relationships/image" Target="../media/image19.jpg"/><Relationship Id="rId7" Type="http://schemas.openxmlformats.org/officeDocument/2006/relationships/image" Target="../media/image20.jp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'1.0' encoding='UTF-8' standalone='yes'?>
<Relationships xmlns="http://schemas.openxmlformats.org/package/2006/relationships"><Relationship Id="R0603c245885e4974" Type="http://schemas.openxmlformats.org/officeDocument/2006/relationships/notesSlide" Target="../notesSlides/notesSlide7.xml"/><Relationship Id="R1ca94ba7620d40d6" Type="http://schemas.openxmlformats.org/officeDocument/2006/relationships/slideLayout" Target="../slideLayouts/slideLayout1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4.jpg"/></Relationships>
</file>

<file path=ppt/slides/_rels/slide17.xml.rels><?xml version='1.0' encoding='UTF-8' standalone='yes'?>
<Relationships xmlns="http://schemas.openxmlformats.org/package/2006/relationships"><Relationship Id="R5521811ec6e74670" Type="http://schemas.openxmlformats.org/officeDocument/2006/relationships/notesSlide" Target="../notesSlides/notesSlide8.xml"/><Relationship Id="Rab0b3ef6104f49b4" Type="http://schemas.openxmlformats.org/officeDocument/2006/relationships/slideLayout" Target="../slideLayouts/slideLayout1.xml"/></Relationships>
</file>

<file path=ppt/slides/_rels/slide18.xml.rels><?xml version='1.0' encoding='UTF-8' standalone='yes'?>
<Relationships xmlns="http://schemas.openxmlformats.org/package/2006/relationships"><Relationship Id="Rf06d7824ccc64a3e" Type="http://schemas.openxmlformats.org/officeDocument/2006/relationships/notesSlide" Target="../notesSlides/notesSlide9.xml"/><Relationship Id="Rfc93d3d65b0942d8" Type="http://schemas.openxmlformats.org/officeDocument/2006/relationships/slideLayout" Target="../slideLayouts/slideLayout1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6.jpg"/><Relationship Id="rId3" Type="http://schemas.openxmlformats.org/officeDocument/2006/relationships/image" Target="../media/image47.jpg"/><Relationship Id="rId4" Type="http://schemas.openxmlformats.org/officeDocument/2006/relationships/image" Target="../media/image48.jpg"/><Relationship Id="rId5" Type="http://schemas.openxmlformats.org/officeDocument/2006/relationships/image" Target="../media/image49.jpg"/><Relationship Id="rId6" Type="http://schemas.openxmlformats.org/officeDocument/2006/relationships/image" Target="../media/image50.jpg"/><Relationship Id="rId7" Type="http://schemas.openxmlformats.org/officeDocument/2006/relationships/image" Target="../media/image51.jpg"/></Relationships>
</file>

<file path=ppt/slides/_rels/slide2.xml.rels><?xml version='1.0' encoding='UTF-8' standalone='yes'?>
<Relationships xmlns="http://schemas.openxmlformats.org/package/2006/relationships"><Relationship Id="R292e57560a22429a" Type="http://schemas.openxmlformats.org/officeDocument/2006/relationships/slideLayout" Target="../slideLayouts/slideLayout1.xml"/><Relationship Id="Rfd6a748b70dd478b" Type="http://schemas.openxmlformats.org/officeDocument/2006/relationships/notesSlide" Target="../notesSlides/notesSlide2.xml"/></Relationships>
</file>

<file path=ppt/slides/_rels/slide20.xml.rels><?xml version='1.0' encoding='UTF-8' standalone='yes'?>
<Relationships xmlns="http://schemas.openxmlformats.org/package/2006/relationships"><Relationship Id="R6be0913d9ecb4e43" Type="http://schemas.openxmlformats.org/officeDocument/2006/relationships/slideLayout" Target="../slideLayouts/slideLayout1.xml"/><Relationship Id="Rd517aed8d6fa420d" Type="http://schemas.openxmlformats.org/officeDocument/2006/relationships/notesSlide" Target="../notesSlides/notesSlide10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g"/><Relationship Id="rId3" Type="http://schemas.openxmlformats.org/officeDocument/2006/relationships/image" Target="../media/image3.jpg"/><Relationship Id="rId4" Type="http://schemas.openxmlformats.org/officeDocument/2006/relationships/image" Target="../media/image4.jpg"/><Relationship Id="rId5" Type="http://schemas.openxmlformats.org/officeDocument/2006/relationships/image" Target="../media/image5.jpg"/><Relationship Id="rId6" Type="http://schemas.openxmlformats.org/officeDocument/2006/relationships/image" Target="../media/image6.jpg"/><Relationship Id="rId7" Type="http://schemas.openxmlformats.org/officeDocument/2006/relationships/image" Target="../media/image7.jp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jpg"/><Relationship Id="rId3" Type="http://schemas.openxmlformats.org/officeDocument/2006/relationships/image" Target="../media/image9.jpg"/><Relationship Id="rId4" Type="http://schemas.openxmlformats.org/officeDocument/2006/relationships/image" Target="../media/image10.jpg"/><Relationship Id="rId5" Type="http://schemas.openxmlformats.org/officeDocument/2006/relationships/image" Target="../media/image11.jpg"/><Relationship Id="rId6" Type="http://schemas.openxmlformats.org/officeDocument/2006/relationships/image" Target="../media/image12.jpg"/><Relationship Id="rId7" Type="http://schemas.openxmlformats.org/officeDocument/2006/relationships/image" Target="../media/image13.jp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1.jpg"/><Relationship Id="rId3" Type="http://schemas.openxmlformats.org/officeDocument/2006/relationships/image" Target="../media/image22.jpg"/><Relationship Id="rId4" Type="http://schemas.openxmlformats.org/officeDocument/2006/relationships/image" Target="../media/image23.jpg"/><Relationship Id="rId5" Type="http://schemas.openxmlformats.org/officeDocument/2006/relationships/image" Target="../media/image24.jpg"/><Relationship Id="rId6" Type="http://schemas.openxmlformats.org/officeDocument/2006/relationships/image" Target="../media/image25.jpg"/><Relationship Id="rId7" Type="http://schemas.openxmlformats.org/officeDocument/2006/relationships/image" Target="../media/image26.jp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7.jpg"/><Relationship Id="rId3" Type="http://schemas.openxmlformats.org/officeDocument/2006/relationships/image" Target="../media/image28.jpg"/><Relationship Id="rId4" Type="http://schemas.openxmlformats.org/officeDocument/2006/relationships/image" Target="../media/image29.jpg"/><Relationship Id="rId5" Type="http://schemas.openxmlformats.org/officeDocument/2006/relationships/image" Target="../media/image30.jpg"/><Relationship Id="rId6" Type="http://schemas.openxmlformats.org/officeDocument/2006/relationships/image" Target="../media/image31.jpg"/><Relationship Id="rId7" Type="http://schemas.openxmlformats.org/officeDocument/2006/relationships/image" Target="../media/image32.jp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3.jpg"/><Relationship Id="rId3" Type="http://schemas.openxmlformats.org/officeDocument/2006/relationships/image" Target="../media/image34.jpg"/><Relationship Id="rId4" Type="http://schemas.openxmlformats.org/officeDocument/2006/relationships/image" Target="../media/image35.jpg"/><Relationship Id="rId5" Type="http://schemas.openxmlformats.org/officeDocument/2006/relationships/image" Target="../media/image36.jpg"/><Relationship Id="rId6" Type="http://schemas.openxmlformats.org/officeDocument/2006/relationships/image" Target="../media/image37.jpg"/><Relationship Id="rId7" Type="http://schemas.openxmlformats.org/officeDocument/2006/relationships/image" Target="../media/image38.jpg"/></Relationships>
</file>

<file path=ppt/slides/_rels/slide29.xml.rels><?xml version='1.0' encoding='UTF-8' standalone='yes'?>
<Relationships xmlns="http://schemas.openxmlformats.org/package/2006/relationships"><Relationship Id="Rb9f57494292045fb" Type="http://schemas.openxmlformats.org/officeDocument/2006/relationships/notesSlide" Target="../notesSlides/notesSlide11.xml"/><Relationship Id="Rc23c97c75f6644d7" Type="http://schemas.openxmlformats.org/officeDocument/2006/relationships/slideLayout" Target="../slideLayouts/slideLayout1.xml"/></Relationships>
</file>

<file path=ppt/slides/_rels/slide3.xml.rels><?xml version='1.0' encoding='UTF-8' standalone='yes'?>
<Relationships xmlns="http://schemas.openxmlformats.org/package/2006/relationships"><Relationship Id="R790b7aea1c4c4862" Type="http://schemas.openxmlformats.org/officeDocument/2006/relationships/notesSlide" Target="../notesSlides/notesSlide3.xml"/><Relationship Id="Rb28c364c1bd14284" Type="http://schemas.openxmlformats.org/officeDocument/2006/relationships/slideLayout" Target="../slideLayouts/slideLayout1.xml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9.jpg"/><Relationship Id="rId3" Type="http://schemas.openxmlformats.org/officeDocument/2006/relationships/image" Target="../media/image40.jpg"/><Relationship Id="rId4" Type="http://schemas.openxmlformats.org/officeDocument/2006/relationships/image" Target="../media/image41.jpg"/><Relationship Id="rId5" Type="http://schemas.openxmlformats.org/officeDocument/2006/relationships/image" Target="../media/image42.jpg"/><Relationship Id="rId6" Type="http://schemas.openxmlformats.org/officeDocument/2006/relationships/image" Target="../media/image43.jpg"/><Relationship Id="rId7" Type="http://schemas.openxmlformats.org/officeDocument/2006/relationships/image" Target="../media/image44.jp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5.jp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'1.0' encoding='UTF-8' standalone='yes'?>
<Relationships xmlns="http://schemas.openxmlformats.org/package/2006/relationships"><Relationship Id="R2321294f75b14a08" Type="http://schemas.openxmlformats.org/officeDocument/2006/relationships/slideLayout" Target="../slideLayouts/slideLayout1.xml"/><Relationship Id="R8e89ab751be6402a" Type="http://schemas.openxmlformats.org/officeDocument/2006/relationships/notesSlide" Target="../notesSlides/notesSlide12.xml"/></Relationships>
</file>

<file path=ppt/slides/_rels/slide36.xml.rels><?xml version='1.0' encoding='UTF-8' standalone='yes'?>
<Relationships xmlns="http://schemas.openxmlformats.org/package/2006/relationships"><Relationship Id="R766c8d224df742ff" Type="http://schemas.openxmlformats.org/officeDocument/2006/relationships/notesSlide" Target="../notesSlides/notesSlide13.xml"/><Relationship Id="Rb81c6b4c365b4832" Type="http://schemas.openxmlformats.org/officeDocument/2006/relationships/slideLayout" Target="../slideLayouts/slideLayout1.xml"/></Relationships>
</file>

<file path=ppt/slides/_rels/slide37.xml.rels><?xml version='1.0' encoding='UTF-8' standalone='yes'?>
<Relationships xmlns="http://schemas.openxmlformats.org/package/2006/relationships"><Relationship Id="R1919c98c555347cf" Type="http://schemas.openxmlformats.org/officeDocument/2006/relationships/slideLayout" Target="../slideLayouts/slideLayout1.xml"/><Relationship Id="R73df1715848a4141" Type="http://schemas.openxmlformats.org/officeDocument/2006/relationships/notesSlide" Target="../notesSlides/notesSlide14.xml"/></Relationships>
</file>

<file path=ppt/slides/_rels/slide38.xml.rels><?xml version='1.0' encoding='UTF-8' standalone='yes'?>
<Relationships xmlns="http://schemas.openxmlformats.org/package/2006/relationships"><Relationship Id="R8393b8f7c9b64e97" Type="http://schemas.openxmlformats.org/officeDocument/2006/relationships/notesSlide" Target="../notesSlides/notesSlide15.xml"/><Relationship Id="Rd2db7ca988984ed2" Type="http://schemas.openxmlformats.org/officeDocument/2006/relationships/slideLayout" Target="../slideLayouts/slideLayout1.xml"/></Relationships>
</file>

<file path=ppt/slides/_rels/slide39.xml.rels><?xml version='1.0' encoding='UTF-8' standalone='yes'?>
<Relationships xmlns="http://schemas.openxmlformats.org/package/2006/relationships"><Relationship Id="R50b24448f8fb47ec" Type="http://schemas.openxmlformats.org/officeDocument/2006/relationships/slideLayout" Target="../slideLayouts/slideLayout1.xml"/><Relationship Id="Rc783f74422934465" Type="http://schemas.openxmlformats.org/officeDocument/2006/relationships/notesSlide" Target="../notesSlides/notesSlide16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2.jp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'1.0' encoding='UTF-8' standalone='yes'?>
<Relationships xmlns="http://schemas.openxmlformats.org/package/2006/relationships"><Relationship Id="R35709a810bcc47e0" Type="http://schemas.openxmlformats.org/officeDocument/2006/relationships/notesSlide" Target="../notesSlides/notesSlide4.xml"/><Relationship Id="Rfcb52888e7624d5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7090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FCFDD50-BD34-4BB1-BCCD-3F9FE284F8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095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52B2F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3BB0DAD-B050-41C0-B88F-F9BB81D5B7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647700"/>
            <a:ext cx="5143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D52B2F"/>
                </a:solidFill>
              </a:defRPr>
            </a:pPr>
            <a:r>
              <a:rPr sz="1125" b="1">
                <a:solidFill>
                  <a:srgbClr val="D52B2F"/>
                </a:solidFill>
              </a:rPr>
              <a:t>CAPACITACIÓN COMERCIAL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EDEE439-AB59-45DC-B537-05F1F25E3C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257300"/>
            <a:ext cx="685800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4800" b="1">
                <a:solidFill>
                  <a:srgbClr val="F4F2EC"/>
                </a:solidFill>
              </a:defRPr>
            </a:pPr>
            <a:r>
              <a:rPr sz="4800" b="1">
                <a:solidFill>
                  <a:srgbClr val="F4F2EC"/>
                </a:solidFill>
              </a:rPr>
              <a:t>Cómo vender</a:t>
            </a:r>
          </a:p>
          <a:p xmlns:a="http://schemas.openxmlformats.org/drawingml/2006/main">
            <a:pPr algn="l">
              <a:defRPr sz="4800" b="1">
                <a:solidFill>
                  <a:srgbClr val="F4F2EC"/>
                </a:solidFill>
              </a:defRPr>
            </a:pPr>
            <a:r>
              <a:rPr sz="4800" b="1">
                <a:solidFill>
                  <a:srgbClr val="F4F2EC"/>
                </a:solidFill>
              </a:rPr>
              <a:t>Islandia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D08FBDE-632E-419E-ACB0-7085D31DD9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105150"/>
            <a:ext cx="66675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AAB1B7"/>
                </a:solidFill>
              </a:defRPr>
            </a:pPr>
            <a:r>
              <a:rPr sz="1800" b="0">
                <a:solidFill>
                  <a:srgbClr val="AAB1B7"/>
                </a:solidFill>
              </a:rPr>
              <a:t>No vendemos una lista de lugares. Vendemos una experiencia extraordinaria, bien diseñada y operada por expertos locales.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D17C61D-1CE3-4D57-9537-5BE270BE70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876300"/>
            <a:ext cx="2571750" cy="4476750"/>
          </a:xfrm>
          <a:prstGeom xmlns:a="http://schemas.openxmlformats.org/drawingml/2006/main" prst="roundRect">
            <a:avLst>
              <a:gd name="adj" fmla="val 2963"/>
            </a:avLst>
          </a:prstGeom>
          <a:solidFill xmlns:a="http://schemas.openxmlformats.org/drawingml/2006/main">
            <a:srgbClr val="11161A"/>
          </a:solidFill>
          <a:ln xmlns:a="http://schemas.openxmlformats.org/drawingml/2006/main" w="9525">
            <a:solidFill>
              <a:srgbClr val="2A3136"/>
            </a:solidFill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43020D0-44C6-439C-82FF-25CF26FB10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876300"/>
            <a:ext cx="257175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9D6D0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13DD76E-5C24-4B92-A1AE-8DD0A44A10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1257300"/>
            <a:ext cx="2000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89D6D0"/>
                </a:solidFill>
              </a:defRPr>
            </a:pPr>
            <a:r>
              <a:rPr sz="1200" b="1">
                <a:solidFill>
                  <a:srgbClr val="89D6D0"/>
                </a:solidFill>
              </a:rPr>
              <a:t>ISLANDIA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1132F02-8137-449A-9C1B-65D739B1F3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2133600"/>
            <a:ext cx="20002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4350" b="1">
                <a:solidFill>
                  <a:srgbClr val="F4F2EC"/>
                </a:solidFill>
              </a:defRPr>
            </a:pPr>
            <a:r>
              <a:rPr sz="4350" b="1">
                <a:solidFill>
                  <a:srgbClr val="F4F2EC"/>
                </a:solidFill>
              </a:rPr>
              <a:t>64+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8FAB3E8-DB0F-4038-9B9C-39E862B125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2857500"/>
            <a:ext cx="2000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AAB1B7"/>
                </a:solidFill>
              </a:defRPr>
            </a:pPr>
            <a:r>
              <a:rPr sz="1200" b="0">
                <a:solidFill>
                  <a:srgbClr val="AAB1B7"/>
                </a:solidFill>
              </a:rPr>
              <a:t>grupos de experiencia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59FDA89-8ADD-4409-833A-663F478BF0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3619500"/>
            <a:ext cx="2000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3900" b="1">
                <a:solidFill>
                  <a:srgbClr val="F4F2EC"/>
                </a:solidFill>
              </a:defRPr>
            </a:pPr>
            <a:r>
              <a:rPr sz="3900" b="1">
                <a:solidFill>
                  <a:srgbClr val="F4F2EC"/>
                </a:solidFill>
              </a:rPr>
              <a:t>99%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CB912CB-ACF6-491F-B49A-E13B1A7860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4267200"/>
            <a:ext cx="2000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0">
                <a:solidFill>
                  <a:srgbClr val="AAB1B7"/>
                </a:solidFill>
              </a:defRPr>
            </a:pPr>
            <a:r>
              <a:rPr sz="1125" b="0">
                <a:solidFill>
                  <a:srgbClr val="AAB1B7"/>
                </a:solidFill>
              </a:rPr>
              <a:t>éxito histórico en auroras*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436B124-6E6E-4B8F-865B-0672D4801D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6248400"/>
            <a:ext cx="495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AAB1B7"/>
                </a:solidFill>
              </a:defRPr>
            </a:pPr>
            <a:r>
              <a:rPr sz="900" b="0">
                <a:solidFill>
                  <a:srgbClr val="AAB1B7"/>
                </a:solidFill>
              </a:rPr>
              <a:t>*Resultado histórico; nunca garantía.</a:t>
            </a:r>
          </a:p>
        </p:txBody>
      </p:sp>
      <p:sp xmlns:a="http://schemas.openxmlformats.org/drawingml/2006/main">
        <p:nvSpPr>
          <p:cNvPr id="15" name="TextBox 14"/>
          <p:cNvSpPr txBox="1"/>
          <p:nvPr/>
        </p:nvSpPr>
        <p:spPr>
          <a:xfrm>
            <a:off x="647700" y="6477000"/>
            <a:ext cx="4000500" cy="1714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650" b="1">
                <a:solidFill>
                  <a:srgbClr val="AAB1B7"/>
                </a:solidFill>
                <a:latin typeface="Calibri"/>
              </a:rPr>
              <a:t>IBERO VIAJES × BLACK ICE TRAVEL</a:t>
            </a:r>
          </a:p>
        </p:txBody>
      </p:sp>
      <p:sp xmlns:a="http://schemas.openxmlformats.org/drawingml/2006/main">
        <p:nvSpPr>
          <p:cNvPr id="16" name="TextBox 15"/>
          <p:cNvSpPr txBox="1"/>
          <p:nvPr/>
        </p:nvSpPr>
        <p:spPr>
          <a:xfrm>
            <a:off x="10849000" y="6477000"/>
            <a:ext cx="657200" cy="1714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5000"/>
              </a:lnSpc>
            </a:pPr>
            <a:r>
              <a:rPr sz="650" b="1">
                <a:solidFill>
                  <a:srgbClr val="AAB1B7"/>
                </a:solidFill>
                <a:latin typeface="Calibri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816796221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07090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83C0F629-A1CC-4467-8FF5-57C89B63D3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81000"/>
            <a:ext cx="6191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D52B2F"/>
                </a:solidFill>
              </a:defRPr>
            </a:pPr>
            <a:r>
              <a:rPr sz="975" b="1">
                <a:solidFill>
                  <a:srgbClr val="D52B2F"/>
                </a:solidFill>
              </a:rPr>
              <a:t>PRODUCTO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04ECA0E-80E8-479F-A624-251F8922F2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742950"/>
            <a:ext cx="10668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4F2EC"/>
                </a:solidFill>
              </a:defRPr>
            </a:pPr>
            <a:r>
              <a:rPr sz="2850" b="1">
                <a:solidFill>
                  <a:srgbClr val="F4F2EC"/>
                </a:solidFill>
              </a:rPr>
              <a:t>El recorrido avanza con lógica geográfica y emocional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2897002-724B-433E-8EE6-63A35ED7A7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943100"/>
            <a:ext cx="108966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A3136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3DE4390-DEDF-4C34-9536-2A4B45AEDD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77000"/>
            <a:ext cx="400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AAB1B7"/>
                </a:solidFill>
              </a:defRPr>
            </a:pPr>
            <a:r>
              <a:rPr sz="825" b="1">
                <a:solidFill>
                  <a:srgbClr val="AAB1B7"/>
                </a:solidFill>
              </a:rPr>
              <a:t>IBERO VIAJES × BLACK ICE TRAVEL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42FEB9A-2F77-4CF4-823E-1244EEDC76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77000"/>
            <a:ext cx="4572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AAB1B7"/>
                </a:solidFill>
              </a:defRPr>
            </a:pPr>
            <a:r>
              <a:rPr sz="825" b="1">
                <a:solidFill>
                  <a:srgbClr val="AAB1B7"/>
                </a:solidFill>
              </a:rPr>
              <a:t>10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CAE548E-B44A-4029-9563-086D05860F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47900"/>
            <a:ext cx="3238500" cy="1238250"/>
          </a:xfrm>
          <a:prstGeom xmlns:a="http://schemas.openxmlformats.org/drawingml/2006/main" prst="roundRect">
            <a:avLst>
              <a:gd name="adj" fmla="val 6154"/>
            </a:avLst>
          </a:prstGeom>
          <a:solidFill xmlns:a="http://schemas.openxmlformats.org/drawingml/2006/main">
            <a:srgbClr val="11161A"/>
          </a:solidFill>
          <a:ln xmlns:a="http://schemas.openxmlformats.org/drawingml/2006/main" w="9525">
            <a:solidFill>
              <a:srgbClr val="2A3136"/>
            </a:solidFill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99A89D9-8667-403F-902E-23803B4D12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419350"/>
            <a:ext cx="3429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D52B2F"/>
                </a:solidFill>
              </a:defRPr>
            </a:pPr>
            <a:r>
              <a:rPr sz="1125" b="1">
                <a:solidFill>
                  <a:srgbClr val="D52B2F"/>
                </a:solidFill>
              </a:rPr>
              <a:t>01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6D33840-CF6F-4F16-B1DC-41CA594307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2400300"/>
            <a:ext cx="2381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F4F2EC"/>
                </a:solidFill>
              </a:defRPr>
            </a:pPr>
            <a:r>
              <a:rPr sz="1425" b="1">
                <a:solidFill>
                  <a:srgbClr val="F4F2EC"/>
                </a:solidFill>
              </a:rPr>
              <a:t>REYKJAVÍK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D26BA9E-90AD-4E0C-A12B-E6D3492668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2781300"/>
            <a:ext cx="2381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AAB1B7"/>
                </a:solidFill>
              </a:defRPr>
            </a:pPr>
            <a:r>
              <a:rPr sz="1200" b="0">
                <a:solidFill>
                  <a:srgbClr val="AAB1B7"/>
                </a:solidFill>
              </a:rPr>
              <a:t>Llegada y adaptación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9CE7E50-A099-4C34-8515-3A1B92C49C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2857500"/>
            <a:ext cx="52387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52B2F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BFF572E-3BC0-4859-B0DA-1A39752FC0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29125" y="2247900"/>
            <a:ext cx="3238500" cy="1238250"/>
          </a:xfrm>
          <a:prstGeom xmlns:a="http://schemas.openxmlformats.org/drawingml/2006/main" prst="roundRect">
            <a:avLst>
              <a:gd name="adj" fmla="val 6154"/>
            </a:avLst>
          </a:prstGeom>
          <a:solidFill xmlns:a="http://schemas.openxmlformats.org/drawingml/2006/main">
            <a:srgbClr val="11161A"/>
          </a:solidFill>
          <a:ln xmlns:a="http://schemas.openxmlformats.org/drawingml/2006/main" w="9525">
            <a:solidFill>
              <a:srgbClr val="2A3136"/>
            </a:solidFill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CBD07CE-4E3E-4BF3-8969-162B55BAE3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00575" y="2419350"/>
            <a:ext cx="3429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D52B2F"/>
                </a:solidFill>
              </a:defRPr>
            </a:pPr>
            <a:r>
              <a:rPr sz="1125" b="1">
                <a:solidFill>
                  <a:srgbClr val="D52B2F"/>
                </a:solidFill>
              </a:rPr>
              <a:t>02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981F0EE-1E1A-4560-B00C-8229C39914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57775" y="2400300"/>
            <a:ext cx="2381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F4F2EC"/>
                </a:solidFill>
              </a:defRPr>
            </a:pPr>
            <a:r>
              <a:rPr sz="1425" b="1">
                <a:solidFill>
                  <a:srgbClr val="F4F2EC"/>
                </a:solidFill>
              </a:rPr>
              <a:t>CÍRCULO DORADO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3D52A84-B97D-43D6-BD58-D6375F7982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57775" y="2781300"/>
            <a:ext cx="2381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AAB1B7"/>
                </a:solidFill>
              </a:defRPr>
            </a:pPr>
            <a:r>
              <a:rPr sz="1200" b="0">
                <a:solidFill>
                  <a:srgbClr val="AAB1B7"/>
                </a:solidFill>
              </a:rPr>
              <a:t>Historia + geología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11F6A48-4C27-45C5-8BB1-4E49732AFC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67625" y="2857500"/>
            <a:ext cx="52387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52B2F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1B1E172-BC89-43C4-8D6C-927C14016D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2247900"/>
            <a:ext cx="3238500" cy="1238250"/>
          </a:xfrm>
          <a:prstGeom xmlns:a="http://schemas.openxmlformats.org/drawingml/2006/main" prst="roundRect">
            <a:avLst>
              <a:gd name="adj" fmla="val 6154"/>
            </a:avLst>
          </a:prstGeom>
          <a:solidFill xmlns:a="http://schemas.openxmlformats.org/drawingml/2006/main">
            <a:srgbClr val="11161A"/>
          </a:solidFill>
          <a:ln xmlns:a="http://schemas.openxmlformats.org/drawingml/2006/main" w="9525">
            <a:solidFill>
              <a:srgbClr val="2A3136"/>
            </a:solidFill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16F46F6-C603-44BC-A416-8C7EC5C029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2419350"/>
            <a:ext cx="3429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D52B2F"/>
                </a:solidFill>
              </a:defRPr>
            </a:pPr>
            <a:r>
              <a:rPr sz="1125" b="1">
                <a:solidFill>
                  <a:srgbClr val="D52B2F"/>
                </a:solidFill>
              </a:rPr>
              <a:t>03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407E1F3-F327-444D-A0FB-05F00283B4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2400300"/>
            <a:ext cx="2381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F4F2EC"/>
                </a:solidFill>
              </a:defRPr>
            </a:pPr>
            <a:r>
              <a:rPr sz="1425" b="1">
                <a:solidFill>
                  <a:srgbClr val="F4F2EC"/>
                </a:solidFill>
              </a:rPr>
              <a:t>HELLA / VÍK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6E1FE63-34DC-4F68-A74F-EBE8F84302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2781300"/>
            <a:ext cx="2381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AAB1B7"/>
                </a:solidFill>
              </a:defRPr>
            </a:pPr>
            <a:r>
              <a:rPr sz="1200" b="0">
                <a:solidFill>
                  <a:srgbClr val="AAB1B7"/>
                </a:solidFill>
              </a:rPr>
              <a:t>Base estratégica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41F8596-57DF-476B-95BF-6BE56FA831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057650"/>
            <a:ext cx="3238500" cy="1238250"/>
          </a:xfrm>
          <a:prstGeom xmlns:a="http://schemas.openxmlformats.org/drawingml/2006/main" prst="roundRect">
            <a:avLst>
              <a:gd name="adj" fmla="val 6154"/>
            </a:avLst>
          </a:prstGeom>
          <a:solidFill xmlns:a="http://schemas.openxmlformats.org/drawingml/2006/main">
            <a:srgbClr val="11161A"/>
          </a:solidFill>
          <a:ln xmlns:a="http://schemas.openxmlformats.org/drawingml/2006/main" w="9525">
            <a:solidFill>
              <a:srgbClr val="2A3136"/>
            </a:solidFill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E07920A-57CA-4B86-A5EC-CB93F70870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229100"/>
            <a:ext cx="3429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D52B2F"/>
                </a:solidFill>
              </a:defRPr>
            </a:pPr>
            <a:r>
              <a:rPr sz="1125" b="1">
                <a:solidFill>
                  <a:srgbClr val="D52B2F"/>
                </a:solidFill>
              </a:rPr>
              <a:t>04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E4740F2-02A4-4C20-BEF1-BD0BF79D7D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4210050"/>
            <a:ext cx="2381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F4F2EC"/>
                </a:solidFill>
              </a:defRPr>
            </a:pPr>
            <a:r>
              <a:rPr sz="1425" b="1">
                <a:solidFill>
                  <a:srgbClr val="F4F2EC"/>
                </a:solidFill>
              </a:rPr>
              <a:t>COSTA SUR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721D754F-6B78-46FA-B652-25F2B15203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4591050"/>
            <a:ext cx="2381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AAB1B7"/>
                </a:solidFill>
              </a:defRPr>
            </a:pPr>
            <a:r>
              <a:rPr sz="1200" b="0">
                <a:solidFill>
                  <a:srgbClr val="AAB1B7"/>
                </a:solidFill>
              </a:rPr>
              <a:t>Cascadas + playa negra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7BE1878C-726D-4E2E-9A6B-180EB397FA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4667250"/>
            <a:ext cx="52387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52B2F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0A5B8365-D107-44F8-BED2-DF4503D3DD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29125" y="4057650"/>
            <a:ext cx="3238500" cy="1238250"/>
          </a:xfrm>
          <a:prstGeom xmlns:a="http://schemas.openxmlformats.org/drawingml/2006/main" prst="roundRect">
            <a:avLst>
              <a:gd name="adj" fmla="val 6154"/>
            </a:avLst>
          </a:prstGeom>
          <a:solidFill xmlns:a="http://schemas.openxmlformats.org/drawingml/2006/main">
            <a:srgbClr val="11161A"/>
          </a:solidFill>
          <a:ln xmlns:a="http://schemas.openxmlformats.org/drawingml/2006/main" w="9525">
            <a:solidFill>
              <a:srgbClr val="2A3136"/>
            </a:solidFill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506FE3E4-5877-42F8-BED1-3C1184DDCA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00575" y="4229100"/>
            <a:ext cx="3429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D52B2F"/>
                </a:solidFill>
              </a:defRPr>
            </a:pPr>
            <a:r>
              <a:rPr sz="1125" b="1">
                <a:solidFill>
                  <a:srgbClr val="D52B2F"/>
                </a:solidFill>
              </a:rPr>
              <a:t>05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DF3CA799-E62E-4C44-9DF0-6FD47DC82E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57775" y="4210050"/>
            <a:ext cx="2381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F4F2EC"/>
                </a:solidFill>
              </a:defRPr>
            </a:pPr>
            <a:r>
              <a:rPr sz="1425" b="1">
                <a:solidFill>
                  <a:srgbClr val="F4F2EC"/>
                </a:solidFill>
              </a:rPr>
              <a:t>GLACIAR / JÖKULSÁRLÓN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7E30D8D1-5B1C-4AA0-AF7D-84359D8EEB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57775" y="4591050"/>
            <a:ext cx="2381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AAB1B7"/>
                </a:solidFill>
              </a:defRPr>
            </a:pPr>
            <a:r>
              <a:rPr sz="1200" b="0">
                <a:solidFill>
                  <a:srgbClr val="AAB1B7"/>
                </a:solidFill>
              </a:rPr>
              <a:t>Clímax visual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FE7B90B6-B50B-460B-BC67-D75D15CE0D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67625" y="4667250"/>
            <a:ext cx="52387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52B2F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40DFD1CF-07DB-4193-B23E-4FB014A1F9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4057650"/>
            <a:ext cx="3238500" cy="1238250"/>
          </a:xfrm>
          <a:prstGeom xmlns:a="http://schemas.openxmlformats.org/drawingml/2006/main" prst="roundRect">
            <a:avLst>
              <a:gd name="adj" fmla="val 6154"/>
            </a:avLst>
          </a:prstGeom>
          <a:solidFill xmlns:a="http://schemas.openxmlformats.org/drawingml/2006/main">
            <a:srgbClr val="11161A"/>
          </a:solidFill>
          <a:ln xmlns:a="http://schemas.openxmlformats.org/drawingml/2006/main" w="9525">
            <a:solidFill>
              <a:srgbClr val="2A3136"/>
            </a:solidFill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A0556E54-63F9-45BA-A18A-E1868B4BDF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4229100"/>
            <a:ext cx="3429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D52B2F"/>
                </a:solidFill>
              </a:defRPr>
            </a:pPr>
            <a:r>
              <a:rPr sz="1125" b="1">
                <a:solidFill>
                  <a:srgbClr val="D52B2F"/>
                </a:solidFill>
              </a:rPr>
              <a:t>06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68C4863A-1DB2-44E5-B06F-9123AAB538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4210050"/>
            <a:ext cx="2381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F4F2EC"/>
                </a:solidFill>
              </a:defRPr>
            </a:pPr>
            <a:r>
              <a:rPr sz="1425" b="1">
                <a:solidFill>
                  <a:srgbClr val="F4F2EC"/>
                </a:solidFill>
              </a:rPr>
              <a:t>REYKJAVÍK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44319578-AFED-4885-8D6F-87F731B616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4591050"/>
            <a:ext cx="2381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AAB1B7"/>
                </a:solidFill>
              </a:defRPr>
            </a:pPr>
            <a:r>
              <a:rPr sz="1200" b="0">
                <a:solidFill>
                  <a:srgbClr val="AAB1B7"/>
                </a:solidFill>
              </a:rPr>
              <a:t>Cierre y opcionales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8FB1B0F1-AE1D-4DDB-838F-BC59C0772C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5848350"/>
            <a:ext cx="9144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F4F2EC"/>
                </a:solidFill>
              </a:defRPr>
            </a:pPr>
            <a:r>
              <a:rPr sz="1500" b="1">
                <a:solidFill>
                  <a:srgbClr val="F4F2EC"/>
                </a:solidFill>
              </a:rPr>
              <a:t>La secuencia reduce traslados innecesarios y coloca al grupo donde existen mejores opciones operativas.</a:t>
            </a:r>
          </a:p>
        </p:txBody>
      </p:sp>
    </p:spTree>
    <p:extLst>
      <p:ext uri="{BB962C8B-B14F-4D97-AF65-F5344CB8AC3E}">
        <p14:creationId xmlns:p14="http://schemas.microsoft.com/office/powerpoint/2010/main" val="673690942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07090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27FA4C39-85A7-4801-96EB-D9CC3556C4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81000"/>
            <a:ext cx="6191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D52B2F"/>
                </a:solidFill>
              </a:defRPr>
            </a:pPr>
            <a:r>
              <a:rPr sz="975" b="1">
                <a:solidFill>
                  <a:srgbClr val="D52B2F"/>
                </a:solidFill>
              </a:rPr>
              <a:t>EL PRODUCTO ESTRELLA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2363B40-E8ED-4DF0-93FB-11770A9DB6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742950"/>
            <a:ext cx="10668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4F2EC"/>
                </a:solidFill>
              </a:defRPr>
            </a:pPr>
            <a:r>
              <a:rPr sz="2850" b="1">
                <a:solidFill>
                  <a:srgbClr val="F4F2EC"/>
                </a:solidFill>
              </a:rPr>
              <a:t>Las auroras no se prometen: se trabajan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1C67CF7-0F6E-452F-BBDD-0DEF5B2F5B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943100"/>
            <a:ext cx="108966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A3136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50E308F-42B9-4881-8B14-3D996746E1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77000"/>
            <a:ext cx="400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AAB1B7"/>
                </a:solidFill>
              </a:defRPr>
            </a:pPr>
            <a:r>
              <a:rPr sz="825" b="1">
                <a:solidFill>
                  <a:srgbClr val="AAB1B7"/>
                </a:solidFill>
              </a:rPr>
              <a:t>IBERO VIAJES × BLACK ICE TRAVEL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A3BA4E5-46E9-4AD2-843D-068F7B79E5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77000"/>
            <a:ext cx="4572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AAB1B7"/>
                </a:solidFill>
              </a:defRPr>
            </a:pPr>
            <a:r>
              <a:rPr sz="825" b="1">
                <a:solidFill>
                  <a:srgbClr val="AAB1B7"/>
                </a:solidFill>
              </a:rPr>
              <a:t>11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2683992-C9EE-47E3-A085-E9B3688DDA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209800"/>
            <a:ext cx="10572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4F2EC"/>
                </a:solidFill>
              </a:defRPr>
            </a:pPr>
            <a:r>
              <a:rPr sz="1875" b="1">
                <a:solidFill>
                  <a:srgbClr val="F4F2EC"/>
                </a:solidFill>
              </a:rPr>
              <a:t>La diferencia no es decir “vamos a ver auroras”. La diferencia es explicar el proceso profesional detrás de cada intento.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290AEB5-8692-43D3-A9BB-7C8017CEEE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143250"/>
            <a:ext cx="900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 wrap="none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D52B2F"/>
                </a:solidFill>
              </a:defRPr>
            </a:pPr>
            <a:r>
              <a:rPr sz="2250" b="1">
                <a:solidFill>
                  <a:srgbClr val="D52B2F"/>
                </a:solidFill>
              </a:rPr>
              <a:t>01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D513801-7461-4DB1-AA6F-0AB0499111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714750"/>
            <a:ext cx="21907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A3136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2882C54-AD4F-4A6D-8EAA-C0B8A471C6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943350"/>
            <a:ext cx="233362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4F2EC"/>
                </a:solidFill>
              </a:defRPr>
            </a:pPr>
            <a:r>
              <a:rPr sz="1350" b="1">
                <a:solidFill>
                  <a:srgbClr val="F4F2EC"/>
                </a:solidFill>
              </a:rPr>
              <a:t>OBSERVAR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1881926-2FBE-45D7-8C96-4571529E5B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324350"/>
            <a:ext cx="2333625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AAB1B7"/>
                </a:solidFill>
              </a:defRPr>
            </a:pPr>
            <a:r>
              <a:rPr sz="1125" b="0">
                <a:solidFill>
                  <a:srgbClr val="AAB1B7"/>
                </a:solidFill>
              </a:rPr>
              <a:t>Nubes, viento, actividad solar y reportes reales.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71EFC19-8857-49D5-A49D-094C2BBA80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3143250"/>
            <a:ext cx="900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 wrap="none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D52B2F"/>
                </a:solidFill>
              </a:defRPr>
            </a:pPr>
            <a:r>
              <a:rPr sz="2250" b="1">
                <a:solidFill>
                  <a:srgbClr val="D52B2F"/>
                </a:solidFill>
              </a:rPr>
              <a:t>02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329778E-79BA-4983-A0ED-333513B903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3714750"/>
            <a:ext cx="21907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A3136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D2C7C64-7040-4863-BFFB-7957041A39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3943350"/>
            <a:ext cx="233362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4F2EC"/>
                </a:solidFill>
              </a:defRPr>
            </a:pPr>
            <a:r>
              <a:rPr sz="1350" b="1">
                <a:solidFill>
                  <a:srgbClr val="F4F2EC"/>
                </a:solidFill>
              </a:rPr>
              <a:t>DECIDIR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8432EF8-A33D-40DB-AD27-639C323760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4324350"/>
            <a:ext cx="2333625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AAB1B7"/>
                </a:solidFill>
              </a:defRPr>
            </a:pPr>
            <a:r>
              <a:rPr sz="1125" b="0">
                <a:solidFill>
                  <a:srgbClr val="AAB1B7"/>
                </a:solidFill>
              </a:rPr>
              <a:t>Hora, dirección, distancia y ventana de oportunidad.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EF8445C-A859-4484-B72D-6AFEFB639C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143250"/>
            <a:ext cx="900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 wrap="none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D52B2F"/>
                </a:solidFill>
              </a:defRPr>
            </a:pPr>
            <a:r>
              <a:rPr sz="2250" b="1">
                <a:solidFill>
                  <a:srgbClr val="D52B2F"/>
                </a:solidFill>
              </a:rPr>
              <a:t>03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F8693CB-75DA-4F1D-8406-329E1490FD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714750"/>
            <a:ext cx="21907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A3136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9B19655-6DD4-4A3D-B03E-574EC621AC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943350"/>
            <a:ext cx="233362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4F2EC"/>
                </a:solidFill>
              </a:defRPr>
            </a:pPr>
            <a:r>
              <a:rPr sz="1350" b="1">
                <a:solidFill>
                  <a:srgbClr val="F4F2EC"/>
                </a:solidFill>
              </a:rPr>
              <a:t>MOVERSE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1AC9BBA-CEA2-4D89-88A3-6E1C373FD7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324350"/>
            <a:ext cx="2333625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AAB1B7"/>
                </a:solidFill>
              </a:defRPr>
            </a:pPr>
            <a:r>
              <a:rPr sz="1125" b="0">
                <a:solidFill>
                  <a:srgbClr val="AAB1B7"/>
                </a:solidFill>
              </a:rPr>
              <a:t>Salir de la contaminación lumínica y adaptar la operación.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1717113-F7CA-4A2A-AD08-D2FE06E75F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3143250"/>
            <a:ext cx="900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 wrap="none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D52B2F"/>
                </a:solidFill>
              </a:defRPr>
            </a:pPr>
            <a:r>
              <a:rPr sz="2250" b="1">
                <a:solidFill>
                  <a:srgbClr val="D52B2F"/>
                </a:solidFill>
              </a:rPr>
              <a:t>04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AB557AC-886C-4687-88D3-E5ACA780B2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3714750"/>
            <a:ext cx="21907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9D6D0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F2A06ED-8EC1-4568-B248-2DE7237A4C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3943350"/>
            <a:ext cx="233362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4F2EC"/>
                </a:solidFill>
              </a:defRPr>
            </a:pPr>
            <a:r>
              <a:rPr sz="1350" b="1">
                <a:solidFill>
                  <a:srgbClr val="F4F2EC"/>
                </a:solidFill>
              </a:rPr>
              <a:t>REPETIR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53E778C6-D1E3-4A81-B922-E26297EA79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4324350"/>
            <a:ext cx="2333625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AAB1B7"/>
                </a:solidFill>
              </a:defRPr>
            </a:pPr>
            <a:r>
              <a:rPr sz="1125" b="0">
                <a:solidFill>
                  <a:srgbClr val="AAB1B7"/>
                </a:solidFill>
              </a:rPr>
              <a:t>Varias noches reales aumentan las posibilidades.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D4AFDDC5-CD27-430E-9AF5-7E849CB67D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5619750"/>
            <a:ext cx="4000500" cy="32385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D52B2F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0974D5C9-59A7-42E4-BF86-20B946876E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0050" y="5629275"/>
            <a:ext cx="37719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</a:defRPr>
            </a:pPr>
            <a:r>
              <a:rPr sz="975" b="1">
                <a:solidFill>
                  <a:srgbClr val="FFFFFF"/>
                </a:solidFill>
              </a:rPr>
              <a:t>VENDER EL PROCESO, NO UNA PROMESA</a:t>
            </a:r>
          </a:p>
        </p:txBody>
      </p:sp>
    </p:spTree>
    <p:extLst>
      <p:ext uri="{BB962C8B-B14F-4D97-AF65-F5344CB8AC3E}">
        <p14:creationId xmlns:p14="http://schemas.microsoft.com/office/powerpoint/2010/main" val="2073936641"/>
      </p:ext>
    </p:extLst>
  </p:cSld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090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7700" y="381000"/>
            <a:ext cx="9000000" cy="2476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750" b="1">
                <a:solidFill>
                  <a:srgbClr val="D52B2F"/>
                </a:solidFill>
                <a:latin typeface="Calibri"/>
              </a:rPr>
              <a:t>AURORAS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7700" y="700000"/>
            <a:ext cx="10896600" cy="7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5000"/>
              </a:lnSpc>
            </a:pPr>
            <a:r>
              <a:rPr sz="2200" b="1">
                <a:solidFill>
                  <a:srgbClr val="F4F2EC"/>
                </a:solidFill>
                <a:latin typeface="Calibri"/>
              </a:rPr>
              <a:t>Lo que sí se puede prometer: método, no espectáculo</a:t>
            </a:r>
          </a:p>
        </p:txBody>
      </p:sp>
      <p:sp>
        <p:nvSpPr>
          <p:cNvPr id="4" name="Rectangle 3"/>
          <p:cNvSpPr/>
          <p:nvPr/>
        </p:nvSpPr>
        <p:spPr>
          <a:xfrm>
            <a:off x="647700" y="1943100"/>
            <a:ext cx="10896600" cy="19050"/>
          </a:xfrm>
          <a:prstGeom prst="rect">
            <a:avLst/>
          </a:prstGeom>
          <a:solidFill>
            <a:srgbClr val="2A31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i1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700" y="2200000"/>
            <a:ext cx="3505533" cy="955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47700" y="3155000"/>
            <a:ext cx="3505533" cy="800000"/>
          </a:xfrm>
          <a:prstGeom prst="rect">
            <a:avLst/>
          </a:prstGeom>
          <a:solidFill>
            <a:srgbClr val="1116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47700" y="3155000"/>
            <a:ext cx="47625" cy="800000"/>
          </a:xfrm>
          <a:prstGeom prst="rect">
            <a:avLst/>
          </a:prstGeom>
          <a:solidFill>
            <a:srgbClr val="89D6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17700" y="3275000"/>
            <a:ext cx="3205533" cy="25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150" b="1">
                <a:solidFill>
                  <a:srgbClr val="F4F2EC"/>
                </a:solidFill>
                <a:latin typeface="Calibri"/>
              </a:rPr>
              <a:t>Salidas dedicadas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17700" y="3545000"/>
            <a:ext cx="3205533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AAB1B7"/>
                </a:solidFill>
                <a:latin typeface="Calibri"/>
              </a:rPr>
              <a:t>El guía elige zona y hora según nubes y actividad geomagnética.</a:t>
            </a:r>
          </a:p>
        </p:txBody>
      </p:sp>
      <p:pic>
        <p:nvPicPr>
          <p:cNvPr id="10" name="Picture 9" descr="i1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3233" y="2200000"/>
            <a:ext cx="3505533" cy="95500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4343233" y="3155000"/>
            <a:ext cx="3505533" cy="800000"/>
          </a:xfrm>
          <a:prstGeom prst="rect">
            <a:avLst/>
          </a:prstGeom>
          <a:solidFill>
            <a:srgbClr val="1116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4343233" y="3155000"/>
            <a:ext cx="47625" cy="800000"/>
          </a:xfrm>
          <a:prstGeom prst="rect">
            <a:avLst/>
          </a:prstGeom>
          <a:solidFill>
            <a:srgbClr val="89D6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513233" y="3275000"/>
            <a:ext cx="3205533" cy="25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150" b="1">
                <a:solidFill>
                  <a:srgbClr val="F4F2EC"/>
                </a:solidFill>
                <a:latin typeface="Calibri"/>
              </a:rPr>
              <a:t>Acompañamiento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13233" y="3545000"/>
            <a:ext cx="3205533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AAB1B7"/>
                </a:solidFill>
                <a:latin typeface="Calibri"/>
              </a:rPr>
              <a:t>Se enseña a configurar la cámara y el móvil en el sitio.</a:t>
            </a:r>
          </a:p>
        </p:txBody>
      </p:sp>
      <p:pic>
        <p:nvPicPr>
          <p:cNvPr id="15" name="Picture 14" descr="i17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38766" y="2200000"/>
            <a:ext cx="3505533" cy="95500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8038766" y="3155000"/>
            <a:ext cx="3505533" cy="800000"/>
          </a:xfrm>
          <a:prstGeom prst="rect">
            <a:avLst/>
          </a:prstGeom>
          <a:solidFill>
            <a:srgbClr val="1116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8038766" y="3155000"/>
            <a:ext cx="47625" cy="800000"/>
          </a:xfrm>
          <a:prstGeom prst="rect">
            <a:avLst/>
          </a:prstGeom>
          <a:solidFill>
            <a:srgbClr val="89D6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208766" y="3275000"/>
            <a:ext cx="3205533" cy="25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150" b="1">
                <a:solidFill>
                  <a:srgbClr val="F4F2EC"/>
                </a:solidFill>
                <a:latin typeface="Calibri"/>
              </a:rPr>
              <a:t>Varias oportunidades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208766" y="3545000"/>
            <a:ext cx="3205533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AAB1B7"/>
                </a:solidFill>
                <a:latin typeface="Calibri"/>
              </a:rPr>
              <a:t>Por eso se recomiendan mínimo 4 - 5 noches entre septiembre y abril.</a:t>
            </a:r>
          </a:p>
        </p:txBody>
      </p:sp>
      <p:pic>
        <p:nvPicPr>
          <p:cNvPr id="20" name="Picture 19" descr="i18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7700" y="4145000"/>
            <a:ext cx="3505533" cy="955000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647700" y="5100000"/>
            <a:ext cx="3505533" cy="800000"/>
          </a:xfrm>
          <a:prstGeom prst="rect">
            <a:avLst/>
          </a:prstGeom>
          <a:solidFill>
            <a:srgbClr val="1116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647700" y="5100000"/>
            <a:ext cx="47625" cy="800000"/>
          </a:xfrm>
          <a:prstGeom prst="rect">
            <a:avLst/>
          </a:prstGeom>
          <a:solidFill>
            <a:srgbClr val="89D6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817700" y="5220000"/>
            <a:ext cx="3205533" cy="25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150" b="1">
                <a:solidFill>
                  <a:srgbClr val="F4F2EC"/>
                </a:solidFill>
                <a:latin typeface="Calibri"/>
              </a:rPr>
              <a:t>Alejarse de la ciudad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17700" y="5490000"/>
            <a:ext cx="3205533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AAB1B7"/>
                </a:solidFill>
                <a:latin typeface="Calibri"/>
              </a:rPr>
              <a:t>Puede implicar conducir una hora para encontrar cielo despejado.</a:t>
            </a:r>
          </a:p>
        </p:txBody>
      </p:sp>
      <p:pic>
        <p:nvPicPr>
          <p:cNvPr id="25" name="Picture 24" descr="i19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43233" y="4145000"/>
            <a:ext cx="3505533" cy="955000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4343233" y="5100000"/>
            <a:ext cx="3505533" cy="800000"/>
          </a:xfrm>
          <a:prstGeom prst="rect">
            <a:avLst/>
          </a:prstGeom>
          <a:solidFill>
            <a:srgbClr val="1116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4343233" y="5100000"/>
            <a:ext cx="47625" cy="800000"/>
          </a:xfrm>
          <a:prstGeom prst="rect">
            <a:avLst/>
          </a:prstGeom>
          <a:solidFill>
            <a:srgbClr val="89D6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4513233" y="5220000"/>
            <a:ext cx="3205533" cy="25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150" b="1">
                <a:solidFill>
                  <a:srgbClr val="F4F2EC"/>
                </a:solidFill>
                <a:latin typeface="Calibri"/>
              </a:rPr>
              <a:t>La espera forma parte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513233" y="5490000"/>
            <a:ext cx="3205533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AAB1B7"/>
                </a:solidFill>
                <a:latin typeface="Calibri"/>
              </a:rPr>
              <a:t>Se opera con bebida caliente, refugio del viento y paciencia.</a:t>
            </a:r>
          </a:p>
        </p:txBody>
      </p:sp>
      <p:pic>
        <p:nvPicPr>
          <p:cNvPr id="30" name="Picture 29" descr="i20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38766" y="4145000"/>
            <a:ext cx="3505533" cy="955000"/>
          </a:xfrm>
          <a:prstGeom prst="rect">
            <a:avLst/>
          </a:prstGeom>
        </p:spPr>
      </p:pic>
      <p:sp>
        <p:nvSpPr>
          <p:cNvPr id="31" name="Rectangle 30"/>
          <p:cNvSpPr/>
          <p:nvPr/>
        </p:nvSpPr>
        <p:spPr>
          <a:xfrm>
            <a:off x="8038766" y="5100000"/>
            <a:ext cx="3505533" cy="800000"/>
          </a:xfrm>
          <a:prstGeom prst="rect">
            <a:avLst/>
          </a:prstGeom>
          <a:solidFill>
            <a:srgbClr val="1116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ectangle 31"/>
          <p:cNvSpPr/>
          <p:nvPr/>
        </p:nvSpPr>
        <p:spPr>
          <a:xfrm>
            <a:off x="8038766" y="5100000"/>
            <a:ext cx="47625" cy="800000"/>
          </a:xfrm>
          <a:prstGeom prst="rect">
            <a:avLst/>
          </a:prstGeom>
          <a:solidFill>
            <a:srgbClr val="89D6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8208766" y="5220000"/>
            <a:ext cx="3205533" cy="25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150" b="1">
                <a:solidFill>
                  <a:srgbClr val="F4F2EC"/>
                </a:solidFill>
                <a:latin typeface="Calibri"/>
              </a:rPr>
              <a:t>Sin garantías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208766" y="5490000"/>
            <a:ext cx="3205533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AAB1B7"/>
                </a:solidFill>
                <a:latin typeface="Calibri"/>
              </a:rPr>
              <a:t>Nunca se promete la aurora: se promete búsqueda activa y criterio.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47700" y="6130000"/>
            <a:ext cx="10896600" cy="30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1">
                <a:solidFill>
                  <a:srgbClr val="89D6D0"/>
                </a:solidFill>
                <a:latin typeface="Calibri"/>
              </a:rPr>
              <a:t>NUNCA VENDER LA AURORA COMO ALGO SEGURO; VENDER LA ESTRATEGIA PARA CONSEGUIRLA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47700" y="6477000"/>
            <a:ext cx="4000500" cy="1714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650" b="1">
                <a:solidFill>
                  <a:srgbClr val="AAB1B7"/>
                </a:solidFill>
                <a:latin typeface="Calibri"/>
              </a:rPr>
              <a:t>IBERO VIAJES × BLACK ICE TRAVEL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0849000" y="6477000"/>
            <a:ext cx="657200" cy="1714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5000"/>
              </a:lnSpc>
            </a:pPr>
            <a:r>
              <a:rPr sz="650" b="1">
                <a:solidFill>
                  <a:srgbClr val="AAB1B7"/>
                </a:solidFill>
                <a:latin typeface="Calibri"/>
              </a:rPr>
              <a:t>12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090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7700" y="381000"/>
            <a:ext cx="9000000" cy="2476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750" b="1">
                <a:solidFill>
                  <a:srgbClr val="D52B2F"/>
                </a:solidFill>
                <a:latin typeface="Calibri"/>
              </a:rPr>
              <a:t>DÍA A DÍA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7700" y="700000"/>
            <a:ext cx="10896600" cy="7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5000"/>
              </a:lnSpc>
            </a:pPr>
            <a:r>
              <a:rPr sz="2200" b="1">
                <a:solidFill>
                  <a:srgbClr val="F4F2EC"/>
                </a:solidFill>
                <a:latin typeface="Calibri"/>
              </a:rPr>
              <a:t>Qué vive el cliente en un programa clásico de 6 días</a:t>
            </a:r>
          </a:p>
        </p:txBody>
      </p:sp>
      <p:sp>
        <p:nvSpPr>
          <p:cNvPr id="4" name="Rectangle 3"/>
          <p:cNvSpPr/>
          <p:nvPr/>
        </p:nvSpPr>
        <p:spPr>
          <a:xfrm>
            <a:off x="647700" y="1943100"/>
            <a:ext cx="10896600" cy="19050"/>
          </a:xfrm>
          <a:prstGeom prst="rect">
            <a:avLst/>
          </a:prstGeom>
          <a:solidFill>
            <a:srgbClr val="2A31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7700" y="2266950"/>
            <a:ext cx="771728" cy="25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800" b="1">
                <a:solidFill>
                  <a:srgbClr val="89D6D0"/>
                </a:solidFill>
                <a:latin typeface="Calibri"/>
              </a:rPr>
              <a:t>DÍA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19428" y="2266950"/>
            <a:ext cx="2733116" cy="25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800" b="1">
                <a:solidFill>
                  <a:srgbClr val="89D6D0"/>
                </a:solidFill>
                <a:latin typeface="Calibri"/>
              </a:rPr>
              <a:t>ZONA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352544" y="2266950"/>
            <a:ext cx="7091756" cy="25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800" b="1">
                <a:solidFill>
                  <a:srgbClr val="89D6D0"/>
                </a:solidFill>
                <a:latin typeface="Calibri"/>
              </a:rPr>
              <a:t>CONTENIDO DEL DÍA</a:t>
            </a:r>
          </a:p>
        </p:txBody>
      </p:sp>
      <p:sp>
        <p:nvSpPr>
          <p:cNvPr id="8" name="Rectangle 7"/>
          <p:cNvSpPr/>
          <p:nvPr/>
        </p:nvSpPr>
        <p:spPr>
          <a:xfrm>
            <a:off x="647700" y="2566950"/>
            <a:ext cx="10896600" cy="12700"/>
          </a:xfrm>
          <a:prstGeom prst="rect">
            <a:avLst/>
          </a:prstGeom>
          <a:solidFill>
            <a:srgbClr val="2A31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67700" y="2606950"/>
            <a:ext cx="11056600" cy="390000"/>
          </a:xfrm>
          <a:prstGeom prst="rect">
            <a:avLst/>
          </a:prstGeom>
          <a:solidFill>
            <a:srgbClr val="1116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47700" y="2666950"/>
            <a:ext cx="771728" cy="37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1">
                <a:solidFill>
                  <a:srgbClr val="F4F2EC"/>
                </a:solidFill>
                <a:latin typeface="Calibri"/>
              </a:rPr>
              <a:t>01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519428" y="2666950"/>
            <a:ext cx="2733116" cy="37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0">
                <a:solidFill>
                  <a:srgbClr val="AAB1B7"/>
                </a:solidFill>
                <a:latin typeface="Calibri"/>
              </a:rPr>
              <a:t>Keflavík → Reykjavík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352544" y="2666950"/>
            <a:ext cx="7091756" cy="37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0">
                <a:solidFill>
                  <a:srgbClr val="AAB1B7"/>
                </a:solidFill>
                <a:latin typeface="Calibri"/>
              </a:rPr>
              <a:t>Recepción, traslado y adaptación. Opcional: Blue Lagoon o Sky Lagoon.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7700" y="3096950"/>
            <a:ext cx="771728" cy="37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1">
                <a:solidFill>
                  <a:srgbClr val="F4F2EC"/>
                </a:solidFill>
                <a:latin typeface="Calibri"/>
              </a:rPr>
              <a:t>02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519428" y="3096950"/>
            <a:ext cx="2733116" cy="37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0">
                <a:solidFill>
                  <a:srgbClr val="AAB1B7"/>
                </a:solidFill>
                <a:latin typeface="Calibri"/>
              </a:rPr>
              <a:t>Círculo Dorado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352544" y="3096950"/>
            <a:ext cx="7091756" cy="37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0">
                <a:solidFill>
                  <a:srgbClr val="AAB1B7"/>
                </a:solidFill>
                <a:latin typeface="Calibri"/>
              </a:rPr>
              <a:t>Þingvellir, Geysir y Gullfoss. Primera noche de intento de auroras.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67700" y="3466950"/>
            <a:ext cx="11056600" cy="390000"/>
          </a:xfrm>
          <a:prstGeom prst="rect">
            <a:avLst/>
          </a:prstGeom>
          <a:solidFill>
            <a:srgbClr val="1116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7700" y="3526950"/>
            <a:ext cx="771728" cy="37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1">
                <a:solidFill>
                  <a:srgbClr val="F4F2EC"/>
                </a:solidFill>
                <a:latin typeface="Calibri"/>
              </a:rPr>
              <a:t>03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19428" y="3526950"/>
            <a:ext cx="2733116" cy="37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0">
                <a:solidFill>
                  <a:srgbClr val="AAB1B7"/>
                </a:solidFill>
                <a:latin typeface="Calibri"/>
              </a:rPr>
              <a:t>Costa Sur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352544" y="3526950"/>
            <a:ext cx="7091756" cy="37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0">
                <a:solidFill>
                  <a:srgbClr val="AAB1B7"/>
                </a:solidFill>
                <a:latin typeface="Calibri"/>
              </a:rPr>
              <a:t>Seljalandsfoss, Skógafoss, Reynisfjara y noche en la zona de Hella o Vík.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7700" y="3956950"/>
            <a:ext cx="771728" cy="37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1">
                <a:solidFill>
                  <a:srgbClr val="F4F2EC"/>
                </a:solidFill>
                <a:latin typeface="Calibri"/>
              </a:rPr>
              <a:t>04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519428" y="3956950"/>
            <a:ext cx="2733116" cy="37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0">
                <a:solidFill>
                  <a:srgbClr val="AAB1B7"/>
                </a:solidFill>
                <a:latin typeface="Calibri"/>
              </a:rPr>
              <a:t>Sureste / Vatnajökull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352544" y="3956950"/>
            <a:ext cx="7091756" cy="37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0">
                <a:solidFill>
                  <a:srgbClr val="AAB1B7"/>
                </a:solidFill>
                <a:latin typeface="Calibri"/>
              </a:rPr>
              <a:t>Glaciar, Jökulsárlón y Diamond Beach. Clímax visual del viaje.</a:t>
            </a:r>
          </a:p>
        </p:txBody>
      </p:sp>
      <p:sp>
        <p:nvSpPr>
          <p:cNvPr id="23" name="Rectangle 22"/>
          <p:cNvSpPr/>
          <p:nvPr/>
        </p:nvSpPr>
        <p:spPr>
          <a:xfrm>
            <a:off x="567700" y="4326950"/>
            <a:ext cx="11056600" cy="390000"/>
          </a:xfrm>
          <a:prstGeom prst="rect">
            <a:avLst/>
          </a:prstGeom>
          <a:solidFill>
            <a:srgbClr val="1116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47700" y="4386950"/>
            <a:ext cx="771728" cy="37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1">
                <a:solidFill>
                  <a:srgbClr val="F4F2EC"/>
                </a:solidFill>
                <a:latin typeface="Calibri"/>
              </a:rPr>
              <a:t>05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519428" y="4386950"/>
            <a:ext cx="2733116" cy="37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0">
                <a:solidFill>
                  <a:srgbClr val="AAB1B7"/>
                </a:solidFill>
                <a:latin typeface="Calibri"/>
              </a:rPr>
              <a:t>Regreso a Reykjavík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352544" y="4386950"/>
            <a:ext cx="7091756" cy="37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0">
                <a:solidFill>
                  <a:srgbClr val="AAB1B7"/>
                </a:solidFill>
                <a:latin typeface="Calibri"/>
              </a:rPr>
              <a:t>Paradas pendientes, tiempo libre y cena de cierre.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47700" y="4816950"/>
            <a:ext cx="771728" cy="37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1">
                <a:solidFill>
                  <a:srgbClr val="F4F2EC"/>
                </a:solidFill>
                <a:latin typeface="Calibri"/>
              </a:rPr>
              <a:t>06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519428" y="4816950"/>
            <a:ext cx="2733116" cy="37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0">
                <a:solidFill>
                  <a:srgbClr val="AAB1B7"/>
                </a:solidFill>
                <a:latin typeface="Calibri"/>
              </a:rPr>
              <a:t>Reykjavík → KEF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352544" y="4816950"/>
            <a:ext cx="7091756" cy="37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0">
                <a:solidFill>
                  <a:srgbClr val="AAB1B7"/>
                </a:solidFill>
                <a:latin typeface="Calibri"/>
              </a:rPr>
              <a:t>Compras, opcionales y traslado de salida.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47700" y="5100000"/>
            <a:ext cx="10896600" cy="70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100" b="0">
                <a:solidFill>
                  <a:srgbClr val="AAB1B7"/>
                </a:solidFill>
                <a:latin typeface="Calibri"/>
              </a:rPr>
              <a:t>El orden no es casual: coloca al grupo cada noche fuera de la contaminación lumínica de la capital y reduce kilómetros repetidos. Los días 2, 3 y 4 son las mejores noches de aurora del programa.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47700" y="5950000"/>
            <a:ext cx="10896600" cy="30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1">
                <a:solidFill>
                  <a:srgbClr val="89D6D0"/>
                </a:solidFill>
                <a:latin typeface="Calibri"/>
              </a:rPr>
              <a:t>TRES NOCHES REALES DE INTENTO, NO UNA SOLA EXCURSIÓN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47700" y="6477000"/>
            <a:ext cx="4000500" cy="1714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650" b="1">
                <a:solidFill>
                  <a:srgbClr val="AAB1B7"/>
                </a:solidFill>
                <a:latin typeface="Calibri"/>
              </a:rPr>
              <a:t>IBERO VIAJES × BLACK ICE TRAVEL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0849000" y="6477000"/>
            <a:ext cx="657200" cy="1714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5000"/>
              </a:lnSpc>
            </a:pPr>
            <a:r>
              <a:rPr sz="650" b="1">
                <a:solidFill>
                  <a:srgbClr val="AAB1B7"/>
                </a:solidFill>
                <a:latin typeface="Calibri"/>
              </a:rPr>
              <a:t>13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07090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5F330A4C-CCC3-40E4-A59A-1F633609EC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81000"/>
            <a:ext cx="6191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D52B2F"/>
                </a:solidFill>
              </a:defRPr>
            </a:pPr>
            <a:r>
              <a:rPr sz="975" b="1">
                <a:solidFill>
                  <a:srgbClr val="D52B2F"/>
                </a:solidFill>
              </a:rPr>
              <a:t>LENGUAJE CORRECTO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EEC5649-2CD5-4E92-B59A-59E34144B5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742950"/>
            <a:ext cx="10668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4F2EC"/>
                </a:solidFill>
              </a:defRPr>
            </a:pPr>
            <a:r>
              <a:rPr sz="2850" b="1">
                <a:solidFill>
                  <a:srgbClr val="F4F2EC"/>
                </a:solidFill>
              </a:rPr>
              <a:t>Una buena explicación protege la confianza del cliente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25F055E-BAA6-4783-A5FA-449E4A9332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943100"/>
            <a:ext cx="108966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A3136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3FBE75D-2DB5-4CFD-B08E-26152691D3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77000"/>
            <a:ext cx="400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AAB1B7"/>
                </a:solidFill>
              </a:defRPr>
            </a:pPr>
            <a:r>
              <a:rPr sz="825" b="1">
                <a:solidFill>
                  <a:srgbClr val="AAB1B7"/>
                </a:solidFill>
              </a:rPr>
              <a:t>IBERO VIAJES × BLACK ICE TRAVEL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04422FC-7784-4635-BD54-0CB8503C05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77000"/>
            <a:ext cx="4572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AAB1B7"/>
                </a:solidFill>
              </a:defRPr>
            </a:pPr>
            <a:r>
              <a:rPr sz="825" b="1">
                <a:solidFill>
                  <a:srgbClr val="AAB1B7"/>
                </a:solidFill>
              </a:rPr>
              <a:t>14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AA0034E-A4C3-4097-B4B4-79B4DE8949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247900"/>
            <a:ext cx="4667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D52B2F"/>
                </a:solidFill>
              </a:defRPr>
            </a:pPr>
            <a:r>
              <a:rPr sz="1125" b="1">
                <a:solidFill>
                  <a:srgbClr val="D52B2F"/>
                </a:solidFill>
              </a:rPr>
              <a:t>EVITAR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2971A87-36E1-4ED2-AA0C-66BD073951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247900"/>
            <a:ext cx="4667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89D6D0"/>
                </a:solidFill>
              </a:defRPr>
            </a:pPr>
            <a:r>
              <a:rPr sz="1125" b="1">
                <a:solidFill>
                  <a:srgbClr val="89D6D0"/>
                </a:solidFill>
              </a:rPr>
              <a:t>UTILIZAR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86E8CA8-FE46-4E1A-984A-0A8F690D2F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705100"/>
            <a:ext cx="4667250" cy="590550"/>
          </a:xfrm>
          <a:prstGeom xmlns:a="http://schemas.openxmlformats.org/drawingml/2006/main" prst="roundRect">
            <a:avLst>
              <a:gd name="adj" fmla="val 12903"/>
            </a:avLst>
          </a:prstGeom>
          <a:solidFill xmlns:a="http://schemas.openxmlformats.org/drawingml/2006/main">
            <a:srgbClr val="1B1214"/>
          </a:solidFill>
          <a:ln xmlns:a="http://schemas.openxmlformats.org/drawingml/2006/main" w="9525">
            <a:solidFill>
              <a:srgbClr val="2A3136"/>
            </a:solidFill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4CA571D-914D-4ACA-8D67-0C8BC79814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771775"/>
            <a:ext cx="4286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AAB1B7"/>
                </a:solidFill>
              </a:defRPr>
            </a:pPr>
            <a:r>
              <a:rPr sz="1200" b="0">
                <a:solidFill>
                  <a:srgbClr val="AAB1B7"/>
                </a:solidFill>
              </a:rPr>
              <a:t>“Le garantizamos que verá auroras.”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6B28294-C6F6-4067-A844-FABEF030EF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705100"/>
            <a:ext cx="5295900" cy="590550"/>
          </a:xfrm>
          <a:prstGeom xmlns:a="http://schemas.openxmlformats.org/drawingml/2006/main" prst="roundRect">
            <a:avLst>
              <a:gd name="adj" fmla="val 12903"/>
            </a:avLst>
          </a:prstGeom>
          <a:solidFill xmlns:a="http://schemas.openxmlformats.org/drawingml/2006/main">
            <a:srgbClr val="101A18"/>
          </a:solidFill>
          <a:ln xmlns:a="http://schemas.openxmlformats.org/drawingml/2006/main" w="9525">
            <a:solidFill>
              <a:srgbClr val="2A3136"/>
            </a:solidFill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96B65DF-864B-4AA9-B8A5-66F2646E59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771775"/>
            <a:ext cx="49149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4F2EC"/>
                </a:solidFill>
              </a:defRPr>
            </a:pPr>
            <a:r>
              <a:rPr sz="1200" b="1">
                <a:solidFill>
                  <a:srgbClr val="F4F2EC"/>
                </a:solidFill>
              </a:rPr>
              <a:t>“Tenemos varias noches de intento y una estrategia dinámica.”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E1A5C3A-20AC-4E6F-90D6-8FCE2E6607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467100"/>
            <a:ext cx="4667250" cy="590550"/>
          </a:xfrm>
          <a:prstGeom xmlns:a="http://schemas.openxmlformats.org/drawingml/2006/main" prst="roundRect">
            <a:avLst>
              <a:gd name="adj" fmla="val 12903"/>
            </a:avLst>
          </a:prstGeom>
          <a:solidFill xmlns:a="http://schemas.openxmlformats.org/drawingml/2006/main">
            <a:srgbClr val="1B1214"/>
          </a:solidFill>
          <a:ln xmlns:a="http://schemas.openxmlformats.org/drawingml/2006/main" w="9525">
            <a:solidFill>
              <a:srgbClr val="2A3136"/>
            </a:solidFill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BB3350B-460A-46DB-B741-AF30B93A39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533775"/>
            <a:ext cx="4286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AAB1B7"/>
                </a:solidFill>
              </a:defRPr>
            </a:pPr>
            <a:r>
              <a:rPr sz="1200" b="0">
                <a:solidFill>
                  <a:srgbClr val="AAB1B7"/>
                </a:solidFill>
              </a:rPr>
              <a:t>“Con KP alto seguro aparecen.”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65BC4D1-D30F-47FA-B530-DC32B75ADD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467100"/>
            <a:ext cx="5295900" cy="590550"/>
          </a:xfrm>
          <a:prstGeom xmlns:a="http://schemas.openxmlformats.org/drawingml/2006/main" prst="roundRect">
            <a:avLst>
              <a:gd name="adj" fmla="val 12903"/>
            </a:avLst>
          </a:prstGeom>
          <a:solidFill xmlns:a="http://schemas.openxmlformats.org/drawingml/2006/main">
            <a:srgbClr val="101A18"/>
          </a:solidFill>
          <a:ln xmlns:a="http://schemas.openxmlformats.org/drawingml/2006/main" w="9525">
            <a:solidFill>
              <a:srgbClr val="2A3136"/>
            </a:solidFill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D124A69-6A3B-415A-99A5-ED69A35F9F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533775"/>
            <a:ext cx="49149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4F2EC"/>
                </a:solidFill>
              </a:defRPr>
            </a:pPr>
            <a:r>
              <a:rPr sz="1200" b="1">
                <a:solidFill>
                  <a:srgbClr val="F4F2EC"/>
                </a:solidFill>
              </a:rPr>
              <a:t>“Analizamos varias condiciones; KP es solo una referencia.”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3FE350E-A895-4CC9-83FC-EA34F4113B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29100"/>
            <a:ext cx="4667250" cy="590550"/>
          </a:xfrm>
          <a:prstGeom xmlns:a="http://schemas.openxmlformats.org/drawingml/2006/main" prst="roundRect">
            <a:avLst>
              <a:gd name="adj" fmla="val 12903"/>
            </a:avLst>
          </a:prstGeom>
          <a:solidFill xmlns:a="http://schemas.openxmlformats.org/drawingml/2006/main">
            <a:srgbClr val="1B1214"/>
          </a:solidFill>
          <a:ln xmlns:a="http://schemas.openxmlformats.org/drawingml/2006/main" w="9525">
            <a:solidFill>
              <a:srgbClr val="2A3136"/>
            </a:solidFill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1D9751D-362D-4BAB-BC2F-7EFE4FF151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295775"/>
            <a:ext cx="4286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AAB1B7"/>
                </a:solidFill>
              </a:defRPr>
            </a:pPr>
            <a:r>
              <a:rPr sz="1200" b="0">
                <a:solidFill>
                  <a:srgbClr val="AAB1B7"/>
                </a:solidFill>
              </a:rPr>
              <a:t>“Si llueve, el tour se perdió.”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5910BE3-FC6F-41ED-86CE-52862D0F67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4229100"/>
            <a:ext cx="5295900" cy="590550"/>
          </a:xfrm>
          <a:prstGeom xmlns:a="http://schemas.openxmlformats.org/drawingml/2006/main" prst="roundRect">
            <a:avLst>
              <a:gd name="adj" fmla="val 12903"/>
            </a:avLst>
          </a:prstGeom>
          <a:solidFill xmlns:a="http://schemas.openxmlformats.org/drawingml/2006/main">
            <a:srgbClr val="101A18"/>
          </a:solidFill>
          <a:ln xmlns:a="http://schemas.openxmlformats.org/drawingml/2006/main" w="9525">
            <a:solidFill>
              <a:srgbClr val="2A3136"/>
            </a:solidFill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3914A61-BA5A-4AA6-8300-33ABF93753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4295775"/>
            <a:ext cx="49149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4F2EC"/>
                </a:solidFill>
              </a:defRPr>
            </a:pPr>
            <a:r>
              <a:rPr sz="1200" b="1">
                <a:solidFill>
                  <a:srgbClr val="F4F2EC"/>
                </a:solidFill>
              </a:rPr>
              <a:t>“El clima cambia por zonas y podemos buscar ventanas.”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8465831-15CD-4FAD-AEF8-D91253A4B9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991100"/>
            <a:ext cx="4667250" cy="590550"/>
          </a:xfrm>
          <a:prstGeom xmlns:a="http://schemas.openxmlformats.org/drawingml/2006/main" prst="roundRect">
            <a:avLst>
              <a:gd name="adj" fmla="val 12903"/>
            </a:avLst>
          </a:prstGeom>
          <a:solidFill xmlns:a="http://schemas.openxmlformats.org/drawingml/2006/main">
            <a:srgbClr val="1B1214"/>
          </a:solidFill>
          <a:ln xmlns:a="http://schemas.openxmlformats.org/drawingml/2006/main" w="9525">
            <a:solidFill>
              <a:srgbClr val="2A3136"/>
            </a:solidFill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D14DCBB1-6746-470D-8A86-8F573142B7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5057775"/>
            <a:ext cx="4286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AAB1B7"/>
                </a:solidFill>
              </a:defRPr>
            </a:pPr>
            <a:r>
              <a:rPr sz="1200" b="0">
                <a:solidFill>
                  <a:srgbClr val="AAB1B7"/>
                </a:solidFill>
              </a:rPr>
              <a:t>“La noche estuvo floja.”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81B6965D-E528-466F-B9DE-894E3CD6F3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4991100"/>
            <a:ext cx="5295900" cy="590550"/>
          </a:xfrm>
          <a:prstGeom xmlns:a="http://schemas.openxmlformats.org/drawingml/2006/main" prst="roundRect">
            <a:avLst>
              <a:gd name="adj" fmla="val 12903"/>
            </a:avLst>
          </a:prstGeom>
          <a:solidFill xmlns:a="http://schemas.openxmlformats.org/drawingml/2006/main">
            <a:srgbClr val="101A18"/>
          </a:solidFill>
          <a:ln xmlns:a="http://schemas.openxmlformats.org/drawingml/2006/main" w="9525">
            <a:solidFill>
              <a:srgbClr val="2A3136"/>
            </a:solidFill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332A8BD-13A4-481C-AC0F-4325DE0ED2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5057775"/>
            <a:ext cx="49149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4F2EC"/>
                </a:solidFill>
              </a:defRPr>
            </a:pPr>
            <a:r>
              <a:rPr sz="1200" b="1">
                <a:solidFill>
                  <a:srgbClr val="F4F2EC"/>
                </a:solidFill>
              </a:rPr>
              <a:t>“Fue una noche técnica con actividad estable o residual.”</a:t>
            </a:r>
          </a:p>
        </p:txBody>
      </p:sp>
    </p:spTree>
    <p:extLst>
      <p:ext uri="{BB962C8B-B14F-4D97-AF65-F5344CB8AC3E}">
        <p14:creationId xmlns:p14="http://schemas.microsoft.com/office/powerpoint/2010/main" val="1970121548"/>
      </p:ext>
    </p:extLst>
  </p:cSld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090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7700" y="381000"/>
            <a:ext cx="9000000" cy="2476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750" b="1">
                <a:solidFill>
                  <a:srgbClr val="D52B2F"/>
                </a:solidFill>
                <a:latin typeface="Calibri"/>
              </a:rPr>
              <a:t>AURORAS: LA CIENCIA EN SIMPLE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7700" y="700000"/>
            <a:ext cx="10896600" cy="7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5000"/>
              </a:lnSpc>
            </a:pPr>
            <a:r>
              <a:rPr sz="2200" b="1">
                <a:solidFill>
                  <a:srgbClr val="F4F2EC"/>
                </a:solidFill>
                <a:latin typeface="Calibri"/>
              </a:rPr>
              <a:t>Explicarlo bien es lo que separa a un asesor de un catálogo</a:t>
            </a:r>
          </a:p>
        </p:txBody>
      </p:sp>
      <p:sp>
        <p:nvSpPr>
          <p:cNvPr id="4" name="Rectangle 3"/>
          <p:cNvSpPr/>
          <p:nvPr/>
        </p:nvSpPr>
        <p:spPr>
          <a:xfrm>
            <a:off x="647700" y="1943100"/>
            <a:ext cx="10896600" cy="19050"/>
          </a:xfrm>
          <a:prstGeom prst="rect">
            <a:avLst/>
          </a:prstGeom>
          <a:solidFill>
            <a:srgbClr val="2A31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647700" y="2266950"/>
            <a:ext cx="3498866" cy="1600000"/>
          </a:xfrm>
          <a:prstGeom prst="roundRect">
            <a:avLst>
              <a:gd name="adj" fmla="val 3000"/>
            </a:avLst>
          </a:prstGeom>
          <a:solidFill>
            <a:srgbClr val="11161A"/>
          </a:solidFill>
          <a:ln w="9525">
            <a:solidFill>
              <a:srgbClr val="2A31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647700" y="2266950"/>
            <a:ext cx="66675" cy="1600000"/>
          </a:xfrm>
          <a:prstGeom prst="rect">
            <a:avLst/>
          </a:prstGeom>
          <a:solidFill>
            <a:srgbClr val="89D6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95350" y="2436950"/>
            <a:ext cx="3078866" cy="30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>
                <a:solidFill>
                  <a:srgbClr val="F4F2EC"/>
                </a:solidFill>
                <a:latin typeface="Calibri"/>
              </a:rPr>
              <a:t>Qué es realmente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95350" y="2766950"/>
            <a:ext cx="3078866" cy="104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950" b="0">
                <a:solidFill>
                  <a:srgbClr val="AAB1B7"/>
                </a:solidFill>
                <a:latin typeface="Calibri"/>
              </a:rPr>
              <a:t>Partículas del viento solar chocan con la atmósfera y excitan el oxígeno y el nitrógeno. El verde viene del oxígeno a baja altura; el rojo y el morado, de capas más altas. No es un espectáculo programado: es física atmosférica.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346566" y="2266950"/>
            <a:ext cx="3498866" cy="1600000"/>
          </a:xfrm>
          <a:prstGeom prst="roundRect">
            <a:avLst>
              <a:gd name="adj" fmla="val 3000"/>
            </a:avLst>
          </a:prstGeom>
          <a:solidFill>
            <a:srgbClr val="11161A"/>
          </a:solidFill>
          <a:ln w="9525">
            <a:solidFill>
              <a:srgbClr val="2A31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4346566" y="2266950"/>
            <a:ext cx="66675" cy="1600000"/>
          </a:xfrm>
          <a:prstGeom prst="rect">
            <a:avLst/>
          </a:prstGeom>
          <a:solidFill>
            <a:srgbClr val="89D6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94216" y="2436950"/>
            <a:ext cx="3078866" cy="30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>
                <a:solidFill>
                  <a:srgbClr val="F4F2EC"/>
                </a:solidFill>
                <a:latin typeface="Calibri"/>
              </a:rPr>
              <a:t>Temporada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94216" y="2766950"/>
            <a:ext cx="3078866" cy="104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950" b="0">
                <a:solidFill>
                  <a:srgbClr val="AAB1B7"/>
                </a:solidFill>
                <a:latin typeface="Calibri"/>
              </a:rPr>
              <a:t>De finales de agosto a mediados de abril. En verano no se ven, no porque no ocurran, sino porque no hay oscuridad. Las mejores horas suelen ser entre las 21:00 y las 02:00.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045433" y="2266950"/>
            <a:ext cx="3498866" cy="1600000"/>
          </a:xfrm>
          <a:prstGeom prst="roundRect">
            <a:avLst>
              <a:gd name="adj" fmla="val 3000"/>
            </a:avLst>
          </a:prstGeom>
          <a:solidFill>
            <a:srgbClr val="11161A"/>
          </a:solidFill>
          <a:ln w="9525">
            <a:solidFill>
              <a:srgbClr val="2A31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8045433" y="2266950"/>
            <a:ext cx="66675" cy="1600000"/>
          </a:xfrm>
          <a:prstGeom prst="rect">
            <a:avLst/>
          </a:prstGeom>
          <a:solidFill>
            <a:srgbClr val="89D6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293083" y="2436950"/>
            <a:ext cx="3078866" cy="30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>
                <a:solidFill>
                  <a:srgbClr val="F4F2EC"/>
                </a:solidFill>
                <a:latin typeface="Calibri"/>
              </a:rPr>
              <a:t>Las tres condiciones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93083" y="2766950"/>
            <a:ext cx="3078866" cy="104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950" b="0">
                <a:solidFill>
                  <a:srgbClr val="AAB1B7"/>
                </a:solidFill>
                <a:latin typeface="Calibri"/>
              </a:rPr>
              <a:t>1) Oscuridad. 2) Cielo despejado —el factor que más falla—. 3) Actividad solar suficiente. Las tres deben coincidir a la vez; por eso se necesitan varias noches.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47700" y="4066950"/>
            <a:ext cx="3498866" cy="1600000"/>
          </a:xfrm>
          <a:prstGeom prst="roundRect">
            <a:avLst>
              <a:gd name="adj" fmla="val 3000"/>
            </a:avLst>
          </a:prstGeom>
          <a:solidFill>
            <a:srgbClr val="11161A"/>
          </a:solidFill>
          <a:ln w="9525">
            <a:solidFill>
              <a:srgbClr val="2A31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647700" y="4066950"/>
            <a:ext cx="66675" cy="1600000"/>
          </a:xfrm>
          <a:prstGeom prst="rect">
            <a:avLst/>
          </a:prstGeom>
          <a:solidFill>
            <a:srgbClr val="89D6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95350" y="4236950"/>
            <a:ext cx="3078866" cy="30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>
                <a:solidFill>
                  <a:srgbClr val="F4F2EC"/>
                </a:solidFill>
                <a:latin typeface="Calibri"/>
              </a:rPr>
              <a:t>El índice KP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95350" y="4566950"/>
            <a:ext cx="3078866" cy="104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950" b="0">
                <a:solidFill>
                  <a:srgbClr val="AAB1B7"/>
                </a:solidFill>
                <a:latin typeface="Calibri"/>
              </a:rPr>
              <a:t>Escala de 0 a 9 de actividad geomagnética. En Islandia, con un KP 2 – 3 y cielo limpio ya se puede tener una gran noche. Un KP alto con nubes no sirve de nada: es solo una referencia.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4346566" y="4066950"/>
            <a:ext cx="3498866" cy="1600000"/>
          </a:xfrm>
          <a:prstGeom prst="roundRect">
            <a:avLst>
              <a:gd name="adj" fmla="val 3000"/>
            </a:avLst>
          </a:prstGeom>
          <a:solidFill>
            <a:srgbClr val="11161A"/>
          </a:solidFill>
          <a:ln w="9525">
            <a:solidFill>
              <a:srgbClr val="2A31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4346566" y="4066950"/>
            <a:ext cx="66675" cy="1600000"/>
          </a:xfrm>
          <a:prstGeom prst="rect">
            <a:avLst/>
          </a:prstGeom>
          <a:solidFill>
            <a:srgbClr val="89D6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4594216" y="4236950"/>
            <a:ext cx="3078866" cy="30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>
                <a:solidFill>
                  <a:srgbClr val="F4F2EC"/>
                </a:solidFill>
                <a:latin typeface="Calibri"/>
              </a:rPr>
              <a:t>Lo que hace el guía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594216" y="4566950"/>
            <a:ext cx="3078866" cy="104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950" b="0">
                <a:solidFill>
                  <a:srgbClr val="AAB1B7"/>
                </a:solidFill>
                <a:latin typeface="Calibri"/>
              </a:rPr>
              <a:t>Consulta la previsión de nubes de la Oficina Meteorológica de Islandia y la actividad geomagnética, elige zona y hora, y mueve al grupo. Puede significar conducir una hora para encontrar un claro.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8045433" y="4066950"/>
            <a:ext cx="3498866" cy="1600000"/>
          </a:xfrm>
          <a:prstGeom prst="roundRect">
            <a:avLst>
              <a:gd name="adj" fmla="val 3000"/>
            </a:avLst>
          </a:prstGeom>
          <a:solidFill>
            <a:srgbClr val="11161A"/>
          </a:solidFill>
          <a:ln w="9525">
            <a:solidFill>
              <a:srgbClr val="2A31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8045433" y="4066950"/>
            <a:ext cx="66675" cy="1600000"/>
          </a:xfrm>
          <a:prstGeom prst="rect">
            <a:avLst/>
          </a:prstGeom>
          <a:solidFill>
            <a:srgbClr val="89D6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8293083" y="4236950"/>
            <a:ext cx="3078866" cy="30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>
                <a:solidFill>
                  <a:srgbClr val="F4F2EC"/>
                </a:solidFill>
                <a:latin typeface="Calibri"/>
              </a:rPr>
              <a:t>Lo que ve la cámara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293083" y="4566950"/>
            <a:ext cx="3078866" cy="104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950" b="0">
                <a:solidFill>
                  <a:srgbClr val="AAB1B7"/>
                </a:solidFill>
                <a:latin typeface="Calibri"/>
              </a:rPr>
              <a:t>El ojo humano ve menos color que el sensor. Una aurora débil puede verse gris o blanquecina a simple vista y verde intensa en foto. Explicarlo antes evita decepciones.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47700" y="6477000"/>
            <a:ext cx="4000500" cy="1714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650" b="1">
                <a:solidFill>
                  <a:srgbClr val="AAB1B7"/>
                </a:solidFill>
                <a:latin typeface="Calibri"/>
              </a:rPr>
              <a:t>IBERO VIAJES × BLACK ICE TRAVEL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0849000" y="6477000"/>
            <a:ext cx="657200" cy="1714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5000"/>
              </a:lnSpc>
            </a:pPr>
            <a:r>
              <a:rPr sz="650" b="1">
                <a:solidFill>
                  <a:srgbClr val="AAB1B7"/>
                </a:solidFill>
                <a:latin typeface="Calibri"/>
              </a:rPr>
              <a:t>15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090B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1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2000" cy="900000"/>
          </a:xfrm>
          <a:prstGeom prst="rect">
            <a:avLst/>
          </a:prstGeom>
          <a:solidFill>
            <a:srgbClr val="07090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4858000"/>
            <a:ext cx="12192000" cy="2000000"/>
          </a:xfrm>
          <a:prstGeom prst="rect">
            <a:avLst/>
          </a:prstGeom>
          <a:solidFill>
            <a:srgbClr val="07090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7700" y="340000"/>
            <a:ext cx="9000000" cy="2476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750" b="1">
                <a:solidFill>
                  <a:srgbClr val="D52B2F"/>
                </a:solidFill>
                <a:latin typeface="Calibri"/>
              </a:rPr>
              <a:t>AURORAS BOREALES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7700" y="5118000"/>
            <a:ext cx="10896600" cy="60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5000"/>
              </a:lnSpc>
            </a:pPr>
            <a:r>
              <a:rPr sz="2100" b="1">
                <a:solidFill>
                  <a:srgbClr val="F4F2EC"/>
                </a:solidFill>
                <a:latin typeface="Calibri"/>
              </a:rPr>
              <a:t>Así se ven de verdad con nuestros grupos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7700" y="5778000"/>
            <a:ext cx="8717280" cy="5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100" b="0">
                <a:solidFill>
                  <a:srgbClr val="AAB1B7"/>
                </a:solidFill>
                <a:latin typeface="Calibri"/>
              </a:rPr>
              <a:t>Fotografías reales de salidas de aurora de Black Ice Travel. Enseñar imágenes propias, y no material retocado, es la forma más honesta de fijar la expectativa del cliente antes de vender.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7700" y="6477000"/>
            <a:ext cx="4000500" cy="1714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650" b="1">
                <a:solidFill>
                  <a:srgbClr val="AAB1B7"/>
                </a:solidFill>
                <a:latin typeface="Calibri"/>
              </a:rPr>
              <a:t>IBERO VIAJES × BLACK ICE TRAVEL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849000" y="6477000"/>
            <a:ext cx="657200" cy="1714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5000"/>
              </a:lnSpc>
            </a:pPr>
            <a:r>
              <a:rPr sz="650" b="1">
                <a:solidFill>
                  <a:srgbClr val="AAB1B7"/>
                </a:solidFill>
                <a:latin typeface="Calibri"/>
              </a:rPr>
              <a:t>16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07090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F2E0669A-5A85-4A90-A9E5-0D9CF232C1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81000"/>
            <a:ext cx="6191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D52B2F"/>
                </a:solidFill>
              </a:defRPr>
            </a:pPr>
            <a:r>
              <a:rPr sz="975" b="1">
                <a:solidFill>
                  <a:srgbClr val="D52B2F"/>
                </a:solidFill>
              </a:rPr>
              <a:t>LUGARES QUE VENDEN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22E1B8A-39E4-4D2F-BD75-4B6BC9260D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742950"/>
            <a:ext cx="10668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4F2EC"/>
                </a:solidFill>
              </a:defRPr>
            </a:pPr>
            <a:r>
              <a:rPr sz="2850" b="1">
                <a:solidFill>
                  <a:srgbClr val="F4F2EC"/>
                </a:solidFill>
              </a:rPr>
              <a:t>Cada parada necesita una historia, no una enumeración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C0895BA-A066-48BD-9276-1CB527DD11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943100"/>
            <a:ext cx="108966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A3136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7823253-2012-4568-ABE2-758B60BD95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77000"/>
            <a:ext cx="400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AAB1B7"/>
                </a:solidFill>
              </a:defRPr>
            </a:pPr>
            <a:r>
              <a:rPr sz="825" b="1">
                <a:solidFill>
                  <a:srgbClr val="AAB1B7"/>
                </a:solidFill>
              </a:rPr>
              <a:t>IBERO VIAJES × BLACK ICE TRAVEL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375CF26-AAD9-4870-A114-2EB2EAADC9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77000"/>
            <a:ext cx="4572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AAB1B7"/>
                </a:solidFill>
              </a:defRPr>
            </a:pPr>
            <a:r>
              <a:rPr sz="825" b="1">
                <a:solidFill>
                  <a:srgbClr val="AAB1B7"/>
                </a:solidFill>
              </a:rPr>
              <a:t>17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6392FFA-54F7-4414-9F23-B076E3D650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190750"/>
            <a:ext cx="4000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D52B2F"/>
                </a:solidFill>
              </a:defRPr>
            </a:pPr>
            <a:r>
              <a:rPr sz="1200" b="1">
                <a:solidFill>
                  <a:srgbClr val="D52B2F"/>
                </a:solidFill>
              </a:rPr>
              <a:t>01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62E7AE9-559C-4D58-A2E5-80E6744FFB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2171700"/>
            <a:ext cx="457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4F2EC"/>
                </a:solidFill>
              </a:defRPr>
            </a:pPr>
            <a:r>
              <a:rPr sz="1500" b="1">
                <a:solidFill>
                  <a:srgbClr val="F4F2EC"/>
                </a:solidFill>
              </a:rPr>
              <a:t>ÞINGVELLIR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9BC011D-7827-4696-9CB1-3FD996B850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2514600"/>
            <a:ext cx="4572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AAB1B7"/>
                </a:solidFill>
              </a:defRPr>
            </a:pPr>
            <a:r>
              <a:rPr sz="1200" b="0">
                <a:solidFill>
                  <a:srgbClr val="AAB1B7"/>
                </a:solidFill>
              </a:rPr>
              <a:t>Historia vikinga y placas tectónicas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B0AD0E7-9584-4C53-BC3E-D15D964A9B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3067050"/>
            <a:ext cx="4286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A3136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1D7BAE2-89C6-44E1-B0A5-2E5A8C12CA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2190750"/>
            <a:ext cx="4000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D52B2F"/>
                </a:solidFill>
              </a:defRPr>
            </a:pPr>
            <a:r>
              <a:rPr sz="1200" b="1">
                <a:solidFill>
                  <a:srgbClr val="D52B2F"/>
                </a:solidFill>
              </a:rPr>
              <a:t>02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09BD4B7-6D55-415A-913B-7C0B6C9133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2171700"/>
            <a:ext cx="457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4F2EC"/>
                </a:solidFill>
              </a:defRPr>
            </a:pPr>
            <a:r>
              <a:rPr sz="1500" b="1">
                <a:solidFill>
                  <a:srgbClr val="F4F2EC"/>
                </a:solidFill>
              </a:rPr>
              <a:t>GEYSIR + GULLFOSS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7CA1F6F-A6DA-4BA4-AC48-39393A5517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2514600"/>
            <a:ext cx="4572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AAB1B7"/>
                </a:solidFill>
              </a:defRPr>
            </a:pPr>
            <a:r>
              <a:rPr sz="1200" b="0">
                <a:solidFill>
                  <a:srgbClr val="AAB1B7"/>
                </a:solidFill>
              </a:rPr>
              <a:t>Energía geotérmica y potencia del agua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859434A-2FA4-4EF6-B8CD-4DC3060D88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3067050"/>
            <a:ext cx="4286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A3136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E7C53DA-E2DC-4D0D-940E-E330A223E7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314700"/>
            <a:ext cx="4000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D52B2F"/>
                </a:solidFill>
              </a:defRPr>
            </a:pPr>
            <a:r>
              <a:rPr sz="1200" b="1">
                <a:solidFill>
                  <a:srgbClr val="D52B2F"/>
                </a:solidFill>
              </a:rPr>
              <a:t>03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E948DB0-D5DB-4C14-A9A9-7A2B136436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3295650"/>
            <a:ext cx="457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4F2EC"/>
                </a:solidFill>
              </a:defRPr>
            </a:pPr>
            <a:r>
              <a:rPr sz="1500" b="1">
                <a:solidFill>
                  <a:srgbClr val="F4F2EC"/>
                </a:solidFill>
              </a:rPr>
              <a:t>SELJALANDSFOSS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E43D579-97B8-4431-B4C5-B626758CD3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3638550"/>
            <a:ext cx="4572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AAB1B7"/>
                </a:solidFill>
              </a:defRPr>
            </a:pPr>
            <a:r>
              <a:rPr sz="1200" b="0">
                <a:solidFill>
                  <a:srgbClr val="AAB1B7"/>
                </a:solidFill>
              </a:rPr>
              <a:t>La cascada que se vive desde otro ángulo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732774E-4D98-43C9-9E66-18B734598F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4191000"/>
            <a:ext cx="4286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A3136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EF3A1BB-6CA4-4336-99EB-2339B2DA33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3314700"/>
            <a:ext cx="4000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D52B2F"/>
                </a:solidFill>
              </a:defRPr>
            </a:pPr>
            <a:r>
              <a:rPr sz="1200" b="1">
                <a:solidFill>
                  <a:srgbClr val="D52B2F"/>
                </a:solidFill>
              </a:rPr>
              <a:t>04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30E9531-BABC-49F5-A3B8-64DB3EDE45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3295650"/>
            <a:ext cx="457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4F2EC"/>
                </a:solidFill>
              </a:defRPr>
            </a:pPr>
            <a:r>
              <a:rPr sz="1500" b="1">
                <a:solidFill>
                  <a:srgbClr val="F4F2EC"/>
                </a:solidFill>
              </a:rPr>
              <a:t>SKÓGAFOSS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71DD384-22E4-4475-99AC-772C26A049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3638550"/>
            <a:ext cx="4572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AAB1B7"/>
                </a:solidFill>
              </a:defRPr>
            </a:pPr>
            <a:r>
              <a:rPr sz="1200" b="0">
                <a:solidFill>
                  <a:srgbClr val="AAB1B7"/>
                </a:solidFill>
              </a:rPr>
              <a:t>Una pared de agua monumental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11C67E3-F277-417A-B73A-5BE3225693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4191000"/>
            <a:ext cx="4286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A3136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8A65B118-174E-4AB3-B301-B919643E1E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438650"/>
            <a:ext cx="4000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D52B2F"/>
                </a:solidFill>
              </a:defRPr>
            </a:pPr>
            <a:r>
              <a:rPr sz="1200" b="1">
                <a:solidFill>
                  <a:srgbClr val="D52B2F"/>
                </a:solidFill>
              </a:rPr>
              <a:t>05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E305541-282B-455B-AB92-6E5721F09A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4419600"/>
            <a:ext cx="457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4F2EC"/>
                </a:solidFill>
              </a:defRPr>
            </a:pPr>
            <a:r>
              <a:rPr sz="1500" b="1">
                <a:solidFill>
                  <a:srgbClr val="F4F2EC"/>
                </a:solidFill>
              </a:rPr>
              <a:t>REYNISFJARA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C57D4E44-3B14-4941-B075-005AD309AD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4762500"/>
            <a:ext cx="4572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AAB1B7"/>
                </a:solidFill>
              </a:defRPr>
            </a:pPr>
            <a:r>
              <a:rPr sz="1200" b="0">
                <a:solidFill>
                  <a:srgbClr val="AAB1B7"/>
                </a:solidFill>
              </a:rPr>
              <a:t>Belleza dramática y respeto por el océano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41C37D68-996A-41E9-992C-7C85A5B272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5314950"/>
            <a:ext cx="4286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A3136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52619113-0570-4F65-93ED-7E6B3255F5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4438650"/>
            <a:ext cx="4000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D52B2F"/>
                </a:solidFill>
              </a:defRPr>
            </a:pPr>
            <a:r>
              <a:rPr sz="1200" b="1">
                <a:solidFill>
                  <a:srgbClr val="D52B2F"/>
                </a:solidFill>
              </a:rPr>
              <a:t>06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BDE447C4-36B3-44D2-9BD2-FDBE563659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4419600"/>
            <a:ext cx="457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4F2EC"/>
                </a:solidFill>
              </a:defRPr>
            </a:pPr>
            <a:r>
              <a:rPr sz="1500" b="1">
                <a:solidFill>
                  <a:srgbClr val="F4F2EC"/>
                </a:solidFill>
              </a:rPr>
              <a:t>JÖKULSÁRLÓN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2F25D41E-150A-4064-B652-9448085E3B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4762500"/>
            <a:ext cx="4572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AAB1B7"/>
                </a:solidFill>
              </a:defRPr>
            </a:pPr>
            <a:r>
              <a:rPr sz="1200" b="0">
                <a:solidFill>
                  <a:srgbClr val="AAB1B7"/>
                </a:solidFill>
              </a:rPr>
              <a:t>Hielo milenario navegando hacia el Atlántico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3FEC7583-E971-4BE7-A727-4D0D4350AF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5314950"/>
            <a:ext cx="4286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A3136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3D36D31D-058B-4F05-9B6D-4B3B5CA07B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810250"/>
            <a:ext cx="8953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4F2EC"/>
                </a:solidFill>
              </a:defRPr>
            </a:pPr>
            <a:r>
              <a:rPr sz="1575" b="1">
                <a:solidFill>
                  <a:srgbClr val="F4F2EC"/>
                </a:solidFill>
              </a:rPr>
              <a:t>El asesor debe describir qué sentirá el viajero, no leer el nombre de la parada.</a:t>
            </a:r>
          </a:p>
        </p:txBody>
      </p:sp>
    </p:spTree>
    <p:extLst>
      <p:ext uri="{BB962C8B-B14F-4D97-AF65-F5344CB8AC3E}">
        <p14:creationId xmlns:p14="http://schemas.microsoft.com/office/powerpoint/2010/main" val="1556645027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07090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069BA74-9490-4B05-A596-4892F8AAEC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81000"/>
            <a:ext cx="6191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D52B2F"/>
                </a:solidFill>
              </a:defRPr>
            </a:pPr>
            <a:r>
              <a:rPr sz="975" b="1">
                <a:solidFill>
                  <a:srgbClr val="D52B2F"/>
                </a:solidFill>
              </a:rPr>
              <a:t>EXPERIENCIAS OPCIONALES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2FB390D-B0ED-459D-B53A-9A10BDAA5D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742950"/>
            <a:ext cx="10668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4F2EC"/>
                </a:solidFill>
              </a:defRPr>
            </a:pPr>
            <a:r>
              <a:rPr sz="2850" b="1">
                <a:solidFill>
                  <a:srgbClr val="F4F2EC"/>
                </a:solidFill>
              </a:rPr>
              <a:t>Los opcionales elevan el viaje cuando se venden por beneficio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94D25A1-0C33-4108-A590-5EA8F91960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943100"/>
            <a:ext cx="108966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A3136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8F257AD-FE34-48E0-B972-34F1B27294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77000"/>
            <a:ext cx="400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AAB1B7"/>
                </a:solidFill>
              </a:defRPr>
            </a:pPr>
            <a:r>
              <a:rPr sz="825" b="1">
                <a:solidFill>
                  <a:srgbClr val="AAB1B7"/>
                </a:solidFill>
              </a:rPr>
              <a:t>IBERO VIAJES × BLACK ICE TRAVEL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8C02811-2B91-411D-9CD5-25AE630B03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77000"/>
            <a:ext cx="4572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AAB1B7"/>
                </a:solidFill>
              </a:defRPr>
            </a:pPr>
            <a:r>
              <a:rPr sz="825" b="1">
                <a:solidFill>
                  <a:srgbClr val="AAB1B7"/>
                </a:solidFill>
              </a:rPr>
              <a:t>18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96238C5-F7E2-4D52-AC0C-5C2CF66638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343150"/>
            <a:ext cx="3333750" cy="2857500"/>
          </a:xfrm>
          <a:prstGeom xmlns:a="http://schemas.openxmlformats.org/drawingml/2006/main" prst="roundRect">
            <a:avLst>
              <a:gd name="adj" fmla="val 2667"/>
            </a:avLst>
          </a:prstGeom>
          <a:solidFill xmlns:a="http://schemas.openxmlformats.org/drawingml/2006/main">
            <a:srgbClr val="11161A"/>
          </a:solidFill>
          <a:ln xmlns:a="http://schemas.openxmlformats.org/drawingml/2006/main" w="9525">
            <a:solidFill>
              <a:srgbClr val="2A3136"/>
            </a:solidFill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A5C64E4-1876-4E48-88B5-F4A48E8732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343150"/>
            <a:ext cx="66675" cy="2857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9D6D0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D1DEFAC-522F-43F5-A3D6-B805DC7A1B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533650"/>
            <a:ext cx="28765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4F2EC"/>
                </a:solidFill>
              </a:defRPr>
            </a:pPr>
            <a:r>
              <a:rPr sz="1650" b="1">
                <a:solidFill>
                  <a:srgbClr val="F4F2EC"/>
                </a:solidFill>
              </a:rPr>
              <a:t>Caminata en glaciar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F087693-A01F-4DF2-ABE1-7DF5A480E0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952750"/>
            <a:ext cx="2876550" cy="2076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AAB1B7"/>
                </a:solidFill>
              </a:defRPr>
            </a:pPr>
            <a:r>
              <a:rPr sz="1200" b="0">
                <a:solidFill>
                  <a:srgbClr val="AAB1B7"/>
                </a:solidFill>
              </a:rPr>
              <a:t>No es solo caminar sobre hielo. Es entrar, con equipo y seguridad, en uno de los paisajes más poderosos del país.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07EF40B-26C4-4114-9ABE-CB2EEAD831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29125" y="2343150"/>
            <a:ext cx="3333750" cy="2857500"/>
          </a:xfrm>
          <a:prstGeom xmlns:a="http://schemas.openxmlformats.org/drawingml/2006/main" prst="roundRect">
            <a:avLst>
              <a:gd name="adj" fmla="val 2667"/>
            </a:avLst>
          </a:prstGeom>
          <a:solidFill xmlns:a="http://schemas.openxmlformats.org/drawingml/2006/main">
            <a:srgbClr val="11161A"/>
          </a:solidFill>
          <a:ln xmlns:a="http://schemas.openxmlformats.org/drawingml/2006/main" w="9525">
            <a:solidFill>
              <a:srgbClr val="2A3136"/>
            </a:solidFill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EF373A8-5CC7-46D8-819A-74F7850D46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29125" y="2343150"/>
            <a:ext cx="66675" cy="2857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B46A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1F3E603-A9A9-4195-A146-B04D43EAC6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76775" y="2533650"/>
            <a:ext cx="28765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4F2EC"/>
                </a:solidFill>
              </a:defRPr>
            </a:pPr>
            <a:r>
              <a:rPr sz="1650" b="1">
                <a:solidFill>
                  <a:srgbClr val="F4F2EC"/>
                </a:solidFill>
              </a:rPr>
              <a:t>Sky / Blue Lagoon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BB165EA-B91C-42EA-A1BD-66BA97B26D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76775" y="2952750"/>
            <a:ext cx="2876550" cy="2076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AAB1B7"/>
                </a:solidFill>
              </a:defRPr>
            </a:pPr>
            <a:r>
              <a:rPr sz="1200" b="0">
                <a:solidFill>
                  <a:srgbClr val="AAB1B7"/>
                </a:solidFill>
              </a:rPr>
              <a:t>Un cierre de bienestar que equilibra aventura, clima y descanso.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BE0D7A7-D081-4C5C-B607-57969FC9C1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2343150"/>
            <a:ext cx="3333750" cy="2857500"/>
          </a:xfrm>
          <a:prstGeom xmlns:a="http://schemas.openxmlformats.org/drawingml/2006/main" prst="roundRect">
            <a:avLst>
              <a:gd name="adj" fmla="val 2667"/>
            </a:avLst>
          </a:prstGeom>
          <a:solidFill xmlns:a="http://schemas.openxmlformats.org/drawingml/2006/main">
            <a:srgbClr val="11161A"/>
          </a:solidFill>
          <a:ln xmlns:a="http://schemas.openxmlformats.org/drawingml/2006/main" w="9525">
            <a:solidFill>
              <a:srgbClr val="2A3136"/>
            </a:solidFill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BC73BAA-63F8-4E92-9B93-4B85108B58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2343150"/>
            <a:ext cx="66675" cy="2857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52B2F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7D160A2-7CBA-4EBA-BC46-B83C891656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58200" y="2533650"/>
            <a:ext cx="28765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4F2EC"/>
                </a:solidFill>
              </a:defRPr>
            </a:pPr>
            <a:r>
              <a:rPr sz="1650" b="1">
                <a:solidFill>
                  <a:srgbClr val="F4F2EC"/>
                </a:solidFill>
              </a:rPr>
              <a:t>Snæfellsnes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B24B07A-BE5C-4B51-A535-B04A81209D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58200" y="2952750"/>
            <a:ext cx="2876550" cy="2076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AAB1B7"/>
                </a:solidFill>
              </a:defRPr>
            </a:pPr>
            <a:r>
              <a:rPr sz="1200" b="0">
                <a:solidFill>
                  <a:srgbClr val="AAB1B7"/>
                </a:solidFill>
              </a:rPr>
              <a:t>Una extensión para quien desea más costa, volcanes, pueblos y el icónico Kirkjufell.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CE5DAAE-20C7-496A-AA12-D8C273760E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5657850"/>
            <a:ext cx="9525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F4F2EC"/>
                </a:solidFill>
              </a:defRPr>
            </a:pPr>
            <a:r>
              <a:rPr sz="1500" b="1">
                <a:solidFill>
                  <a:srgbClr val="F4F2EC"/>
                </a:solidFill>
              </a:rPr>
              <a:t>Primero se vende el viaje principal. Después se recomienda el opcional que mejor encaja con la persona.</a:t>
            </a:r>
          </a:p>
        </p:txBody>
      </p:sp>
    </p:spTree>
    <p:extLst>
      <p:ext uri="{BB962C8B-B14F-4D97-AF65-F5344CB8AC3E}">
        <p14:creationId xmlns:p14="http://schemas.microsoft.com/office/powerpoint/2010/main" val="1696333720"/>
      </p:ext>
    </p:extLst>
  </p:cSld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090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7700" y="381000"/>
            <a:ext cx="9000000" cy="2476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750" b="1">
                <a:solidFill>
                  <a:srgbClr val="D52B2F"/>
                </a:solidFill>
                <a:latin typeface="Calibri"/>
              </a:rPr>
              <a:t>ACTIVIDADES OPCIONALES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7700" y="700000"/>
            <a:ext cx="10896600" cy="7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5000"/>
              </a:lnSpc>
            </a:pPr>
            <a:r>
              <a:rPr sz="2200" b="1">
                <a:solidFill>
                  <a:srgbClr val="F4F2EC"/>
                </a:solidFill>
                <a:latin typeface="Calibri"/>
              </a:rPr>
              <a:t>Lo que eleva el ticket medio sin complicar la operación</a:t>
            </a:r>
          </a:p>
        </p:txBody>
      </p:sp>
      <p:sp>
        <p:nvSpPr>
          <p:cNvPr id="4" name="Rectangle 3"/>
          <p:cNvSpPr/>
          <p:nvPr/>
        </p:nvSpPr>
        <p:spPr>
          <a:xfrm>
            <a:off x="647700" y="1943100"/>
            <a:ext cx="10896600" cy="19050"/>
          </a:xfrm>
          <a:prstGeom prst="rect">
            <a:avLst/>
          </a:prstGeom>
          <a:solidFill>
            <a:srgbClr val="2A31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i4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700" y="2200000"/>
            <a:ext cx="3505533" cy="955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47700" y="3155000"/>
            <a:ext cx="3505533" cy="800000"/>
          </a:xfrm>
          <a:prstGeom prst="rect">
            <a:avLst/>
          </a:prstGeom>
          <a:solidFill>
            <a:srgbClr val="1116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47700" y="3155000"/>
            <a:ext cx="47625" cy="800000"/>
          </a:xfrm>
          <a:prstGeom prst="rect">
            <a:avLst/>
          </a:prstGeom>
          <a:solidFill>
            <a:srgbClr val="89D6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17700" y="3275000"/>
            <a:ext cx="3205533" cy="25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150" b="1">
                <a:solidFill>
                  <a:srgbClr val="F4F2EC"/>
                </a:solidFill>
                <a:latin typeface="Calibri"/>
              </a:rPr>
              <a:t>Caminata sobre glaciar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17700" y="3545000"/>
            <a:ext cx="3205533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AAB1B7"/>
                </a:solidFill>
                <a:latin typeface="Calibri"/>
              </a:rPr>
              <a:t>2 - 3 h con guía certificado y equipo incluido. Desde 10 años.</a:t>
            </a:r>
          </a:p>
        </p:txBody>
      </p:sp>
      <p:pic>
        <p:nvPicPr>
          <p:cNvPr id="10" name="Picture 9" descr="i4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3233" y="2200000"/>
            <a:ext cx="3505533" cy="95500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4343233" y="3155000"/>
            <a:ext cx="3505533" cy="800000"/>
          </a:xfrm>
          <a:prstGeom prst="rect">
            <a:avLst/>
          </a:prstGeom>
          <a:solidFill>
            <a:srgbClr val="1116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4343233" y="3155000"/>
            <a:ext cx="47625" cy="800000"/>
          </a:xfrm>
          <a:prstGeom prst="rect">
            <a:avLst/>
          </a:prstGeom>
          <a:solidFill>
            <a:srgbClr val="89D6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513233" y="3275000"/>
            <a:ext cx="3205533" cy="25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150" b="1">
                <a:solidFill>
                  <a:srgbClr val="F4F2EC"/>
                </a:solidFill>
                <a:latin typeface="Calibri"/>
              </a:rPr>
              <a:t>Cueva de hielo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13233" y="3545000"/>
            <a:ext cx="3205533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AAB1B7"/>
                </a:solidFill>
                <a:latin typeface="Calibri"/>
              </a:rPr>
              <a:t>Nov - mar. Cuevas naturales; el acceso depende del estado del hielo.</a:t>
            </a:r>
          </a:p>
        </p:txBody>
      </p:sp>
      <p:pic>
        <p:nvPicPr>
          <p:cNvPr id="15" name="Picture 14" descr="i48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38766" y="2200000"/>
            <a:ext cx="3505533" cy="95500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8038766" y="3155000"/>
            <a:ext cx="3505533" cy="800000"/>
          </a:xfrm>
          <a:prstGeom prst="rect">
            <a:avLst/>
          </a:prstGeom>
          <a:solidFill>
            <a:srgbClr val="1116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8038766" y="3155000"/>
            <a:ext cx="47625" cy="800000"/>
          </a:xfrm>
          <a:prstGeom prst="rect">
            <a:avLst/>
          </a:prstGeom>
          <a:solidFill>
            <a:srgbClr val="89D6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208766" y="3275000"/>
            <a:ext cx="3205533" cy="25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150" b="1">
                <a:solidFill>
                  <a:srgbClr val="F4F2EC"/>
                </a:solidFill>
                <a:latin typeface="Calibri"/>
              </a:rPr>
              <a:t>Sky Lagoon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208766" y="3545000"/>
            <a:ext cx="3205533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AAB1B7"/>
                </a:solidFill>
                <a:latin typeface="Calibri"/>
              </a:rPr>
              <a:t>A 10 min de Reykjavík, con ritual de 7 pasos. Ideal la última tarde.</a:t>
            </a:r>
          </a:p>
        </p:txBody>
      </p:sp>
      <p:pic>
        <p:nvPicPr>
          <p:cNvPr id="20" name="Picture 19" descr="i49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7700" y="4145000"/>
            <a:ext cx="3505533" cy="955000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647700" y="5100000"/>
            <a:ext cx="3505533" cy="800000"/>
          </a:xfrm>
          <a:prstGeom prst="rect">
            <a:avLst/>
          </a:prstGeom>
          <a:solidFill>
            <a:srgbClr val="1116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647700" y="5100000"/>
            <a:ext cx="47625" cy="800000"/>
          </a:xfrm>
          <a:prstGeom prst="rect">
            <a:avLst/>
          </a:prstGeom>
          <a:solidFill>
            <a:srgbClr val="89D6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817700" y="5220000"/>
            <a:ext cx="3205533" cy="25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150" b="1">
                <a:solidFill>
                  <a:srgbClr val="F4F2EC"/>
                </a:solidFill>
                <a:latin typeface="Calibri"/>
              </a:rPr>
              <a:t>Sólheimajökull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17700" y="5490000"/>
            <a:ext cx="3205533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AAB1B7"/>
                </a:solidFill>
                <a:latin typeface="Calibri"/>
              </a:rPr>
              <a:t>El glaciar más accesible desde la Costa Sur; media jornada.</a:t>
            </a:r>
          </a:p>
        </p:txBody>
      </p:sp>
      <p:pic>
        <p:nvPicPr>
          <p:cNvPr id="25" name="Picture 24" descr="i50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43233" y="4145000"/>
            <a:ext cx="3505533" cy="955000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4343233" y="5100000"/>
            <a:ext cx="3505533" cy="800000"/>
          </a:xfrm>
          <a:prstGeom prst="rect">
            <a:avLst/>
          </a:prstGeom>
          <a:solidFill>
            <a:srgbClr val="1116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4343233" y="5100000"/>
            <a:ext cx="47625" cy="800000"/>
          </a:xfrm>
          <a:prstGeom prst="rect">
            <a:avLst/>
          </a:prstGeom>
          <a:solidFill>
            <a:srgbClr val="89D6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4513233" y="5220000"/>
            <a:ext cx="3205533" cy="25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150" b="1">
                <a:solidFill>
                  <a:srgbClr val="F4F2EC"/>
                </a:solidFill>
                <a:latin typeface="Calibri"/>
              </a:rPr>
              <a:t>Motos de nieve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513233" y="5490000"/>
            <a:ext cx="3205533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AAB1B7"/>
                </a:solidFill>
                <a:latin typeface="Calibri"/>
              </a:rPr>
              <a:t>Sobre el Langjökull: actividad corta y de alto impacto para grupos.</a:t>
            </a:r>
          </a:p>
        </p:txBody>
      </p:sp>
      <p:pic>
        <p:nvPicPr>
          <p:cNvPr id="30" name="Picture 29" descr="i51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38766" y="4145000"/>
            <a:ext cx="3505533" cy="955000"/>
          </a:xfrm>
          <a:prstGeom prst="rect">
            <a:avLst/>
          </a:prstGeom>
        </p:spPr>
      </p:pic>
      <p:sp>
        <p:nvSpPr>
          <p:cNvPr id="31" name="Rectangle 30"/>
          <p:cNvSpPr/>
          <p:nvPr/>
        </p:nvSpPr>
        <p:spPr>
          <a:xfrm>
            <a:off x="8038766" y="5100000"/>
            <a:ext cx="3505533" cy="800000"/>
          </a:xfrm>
          <a:prstGeom prst="rect">
            <a:avLst/>
          </a:prstGeom>
          <a:solidFill>
            <a:srgbClr val="1116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ectangle 31"/>
          <p:cNvSpPr/>
          <p:nvPr/>
        </p:nvSpPr>
        <p:spPr>
          <a:xfrm>
            <a:off x="8038766" y="5100000"/>
            <a:ext cx="47625" cy="800000"/>
          </a:xfrm>
          <a:prstGeom prst="rect">
            <a:avLst/>
          </a:prstGeom>
          <a:solidFill>
            <a:srgbClr val="89D6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8208766" y="5220000"/>
            <a:ext cx="3205533" cy="25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150" b="1">
                <a:solidFill>
                  <a:srgbClr val="F4F2EC"/>
                </a:solidFill>
                <a:latin typeface="Calibri"/>
              </a:rPr>
              <a:t>Paseo a caballo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208766" y="5490000"/>
            <a:ext cx="3205533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AAB1B7"/>
                </a:solidFill>
                <a:latin typeface="Calibri"/>
              </a:rPr>
              <a:t>1 - 2 h. Muy vendible en familias y en grupos poco deportivos.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47700" y="6130000"/>
            <a:ext cx="10896600" cy="30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1">
                <a:solidFill>
                  <a:srgbClr val="89D6D0"/>
                </a:solidFill>
                <a:latin typeface="Calibri"/>
              </a:rPr>
              <a:t>SE COTIZAN APARTE Y SE CONFIRMAN CON ANTELACIÓN: DEPENDEN DE CUPO Y DE CLIMA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47700" y="6477000"/>
            <a:ext cx="4000500" cy="1714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650" b="1">
                <a:solidFill>
                  <a:srgbClr val="AAB1B7"/>
                </a:solidFill>
                <a:latin typeface="Calibri"/>
              </a:rPr>
              <a:t>IBERO VIAJES × BLACK ICE TRAVEL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0849000" y="6477000"/>
            <a:ext cx="657200" cy="1714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5000"/>
              </a:lnSpc>
            </a:pPr>
            <a:r>
              <a:rPr sz="650" b="1">
                <a:solidFill>
                  <a:srgbClr val="AAB1B7"/>
                </a:solidFill>
                <a:latin typeface="Calibri"/>
              </a:rPr>
              <a:t>18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07090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8EBA0BA-6DAC-4ED2-9C8B-8C41DDC725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81000"/>
            <a:ext cx="6191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D52B2F"/>
                </a:solidFill>
              </a:defRPr>
            </a:pPr>
            <a:r>
              <a:rPr sz="975" b="1">
                <a:solidFill>
                  <a:srgbClr val="D52B2F"/>
                </a:solidFill>
              </a:rPr>
              <a:t>EL OBJETIVO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9D4544F-6CF3-41F4-8798-4066FFCCC9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742950"/>
            <a:ext cx="10668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4F2EC"/>
                </a:solidFill>
              </a:defRPr>
            </a:pPr>
            <a:r>
              <a:rPr sz="2850" b="1">
                <a:solidFill>
                  <a:srgbClr val="F4F2EC"/>
                </a:solidFill>
              </a:rPr>
              <a:t>Al terminar, el vendedor debe transmitir confianza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7AC03BE-8CE1-4DC2-8055-61128F1758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943100"/>
            <a:ext cx="108966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A3136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A20CC74-0D5B-488B-8C44-834FCE91AA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77000"/>
            <a:ext cx="400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AAB1B7"/>
                </a:solidFill>
              </a:defRPr>
            </a:pPr>
            <a:r>
              <a:rPr sz="825" b="1">
                <a:solidFill>
                  <a:srgbClr val="AAB1B7"/>
                </a:solidFill>
              </a:rPr>
              <a:t>IBERO VIAJES × BLACK ICE TRAVEL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D2F9423-27FA-46C5-AA87-735941F263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77000"/>
            <a:ext cx="4572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AAB1B7"/>
                </a:solidFill>
              </a:defRPr>
            </a:pPr>
            <a:r>
              <a:rPr sz="825" b="1">
                <a:solidFill>
                  <a:srgbClr val="AAB1B7"/>
                </a:solidFill>
              </a:rPr>
              <a:t>2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E49E8E2-2FA8-41E5-91AC-E93074B568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266950"/>
            <a:ext cx="3333750" cy="3143250"/>
          </a:xfrm>
          <a:prstGeom xmlns:a="http://schemas.openxmlformats.org/drawingml/2006/main" prst="roundRect">
            <a:avLst>
              <a:gd name="adj" fmla="val 2424"/>
            </a:avLst>
          </a:prstGeom>
          <a:solidFill xmlns:a="http://schemas.openxmlformats.org/drawingml/2006/main">
            <a:srgbClr val="11161A"/>
          </a:solidFill>
          <a:ln xmlns:a="http://schemas.openxmlformats.org/drawingml/2006/main" w="9525">
            <a:solidFill>
              <a:srgbClr val="2A3136"/>
            </a:solidFill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F4A50B7-8A24-4A5F-A3B0-4EF50410F1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266950"/>
            <a:ext cx="66675" cy="3143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9D6D0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D379A39-2262-44A2-A275-9259E5987D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457450"/>
            <a:ext cx="28765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4F2EC"/>
                </a:solidFill>
              </a:defRPr>
            </a:pPr>
            <a:r>
              <a:rPr sz="1650" b="1">
                <a:solidFill>
                  <a:srgbClr val="F4F2EC"/>
                </a:solidFill>
              </a:rPr>
              <a:t>1. Entender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617851C-41B2-44F6-AB82-B96B851BF8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876550"/>
            <a:ext cx="2876550" cy="2362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AAB1B7"/>
                </a:solidFill>
              </a:defRPr>
            </a:pPr>
            <a:r>
              <a:rPr sz="1200" b="0">
                <a:solidFill>
                  <a:srgbClr val="AAB1B7"/>
                </a:solidFill>
              </a:rPr>
              <a:t>Qué hace diferente a Islandia y por qué el recorrido está construido de esta forma.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2E70728-C360-467A-BDE5-4108E392C1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29125" y="2266950"/>
            <a:ext cx="3333750" cy="3143250"/>
          </a:xfrm>
          <a:prstGeom xmlns:a="http://schemas.openxmlformats.org/drawingml/2006/main" prst="roundRect">
            <a:avLst>
              <a:gd name="adj" fmla="val 2424"/>
            </a:avLst>
          </a:prstGeom>
          <a:solidFill xmlns:a="http://schemas.openxmlformats.org/drawingml/2006/main">
            <a:srgbClr val="11161A"/>
          </a:solidFill>
          <a:ln xmlns:a="http://schemas.openxmlformats.org/drawingml/2006/main" w="9525">
            <a:solidFill>
              <a:srgbClr val="2A3136"/>
            </a:solidFill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2746481-D097-4A8E-AD9C-846F2D95AC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29125" y="2266950"/>
            <a:ext cx="66675" cy="3143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52B2F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6B49A07-A3F8-4A96-9DB0-69363BD3D8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76775" y="2457450"/>
            <a:ext cx="28765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4F2EC"/>
                </a:solidFill>
              </a:defRPr>
            </a:pPr>
            <a:r>
              <a:rPr sz="1650" b="1">
                <a:solidFill>
                  <a:srgbClr val="F4F2EC"/>
                </a:solidFill>
              </a:rPr>
              <a:t>2. Explicar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3F3345D-F3F5-46F8-9E25-60A354A5F7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76775" y="2876550"/>
            <a:ext cx="2876550" cy="2362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AAB1B7"/>
                </a:solidFill>
              </a:defRPr>
            </a:pPr>
            <a:r>
              <a:rPr sz="1200" b="0">
                <a:solidFill>
                  <a:srgbClr val="AAB1B7"/>
                </a:solidFill>
              </a:rPr>
              <a:t>Auroras, clima, distancias y actividades con claridad, sin exageraciones.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D96D0B2-2334-4AF2-9EAF-5A7439CFE7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2266950"/>
            <a:ext cx="3333750" cy="3143250"/>
          </a:xfrm>
          <a:prstGeom xmlns:a="http://schemas.openxmlformats.org/drawingml/2006/main" prst="roundRect">
            <a:avLst>
              <a:gd name="adj" fmla="val 2424"/>
            </a:avLst>
          </a:prstGeom>
          <a:solidFill xmlns:a="http://schemas.openxmlformats.org/drawingml/2006/main">
            <a:srgbClr val="11161A"/>
          </a:solidFill>
          <a:ln xmlns:a="http://schemas.openxmlformats.org/drawingml/2006/main" w="9525">
            <a:solidFill>
              <a:srgbClr val="2A3136"/>
            </a:solidFill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077D228-DBA4-46F3-81D2-A783C72E44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2266950"/>
            <a:ext cx="66675" cy="3143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B46A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67699CA-F63A-453B-8CD7-ED630F935D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58200" y="2457450"/>
            <a:ext cx="28765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4F2EC"/>
                </a:solidFill>
              </a:defRPr>
            </a:pPr>
            <a:r>
              <a:rPr sz="1650" b="1">
                <a:solidFill>
                  <a:srgbClr val="F4F2EC"/>
                </a:solidFill>
              </a:rPr>
              <a:t>3. Cerrar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2D4EE0D-CFF8-47DD-817C-93E36B7FA6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58200" y="2876550"/>
            <a:ext cx="2876550" cy="2362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AAB1B7"/>
                </a:solidFill>
              </a:defRPr>
            </a:pPr>
            <a:r>
              <a:rPr sz="1200" b="0">
                <a:solidFill>
                  <a:srgbClr val="AAB1B7"/>
                </a:solidFill>
              </a:rPr>
              <a:t>Convertir dudas en argumentos y conectar el producto con el cliente correcto.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6761BF7-6C4D-44C0-9911-3B887E3D82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715000"/>
            <a:ext cx="9906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4F2EC"/>
                </a:solidFill>
              </a:defRPr>
            </a:pPr>
            <a:r>
              <a:rPr sz="1650" b="1">
                <a:solidFill>
                  <a:srgbClr val="F4F2EC"/>
                </a:solidFill>
              </a:rPr>
              <a:t>La venta comienza cuando el asesor deja de memorizar y empieza a comprender.</a:t>
            </a:r>
          </a:p>
        </p:txBody>
      </p:sp>
    </p:spTree>
    <p:extLst>
      <p:ext uri="{BB962C8B-B14F-4D97-AF65-F5344CB8AC3E}">
        <p14:creationId xmlns:p14="http://schemas.microsoft.com/office/powerpoint/2010/main" val="2033625760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07090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34DBA86-6F11-460C-B015-E888BA977E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81000"/>
            <a:ext cx="6191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D52B2F"/>
                </a:solidFill>
              </a:defRPr>
            </a:pPr>
            <a:r>
              <a:rPr sz="975" b="1">
                <a:solidFill>
                  <a:srgbClr val="D52B2F"/>
                </a:solidFill>
              </a:rPr>
              <a:t>OBJECIONES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55AAB60-6957-4228-BA06-96E8A69B7C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742950"/>
            <a:ext cx="10668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4F2EC"/>
                </a:solidFill>
              </a:defRPr>
            </a:pPr>
            <a:r>
              <a:rPr sz="2850" b="1">
                <a:solidFill>
                  <a:srgbClr val="F4F2EC"/>
                </a:solidFill>
              </a:rPr>
              <a:t>La objeción no es rechazo: normalmente es una petición de seguridad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9E2A13C-B2AB-43B2-92CF-72B22853E0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943100"/>
            <a:ext cx="108966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A3136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7BD7D0F-C477-49B6-BEE9-6C99135DBF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77000"/>
            <a:ext cx="400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AAB1B7"/>
                </a:solidFill>
              </a:defRPr>
            </a:pPr>
            <a:r>
              <a:rPr sz="825" b="1">
                <a:solidFill>
                  <a:srgbClr val="AAB1B7"/>
                </a:solidFill>
              </a:rPr>
              <a:t>IBERO VIAJES × BLACK ICE TRAVEL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14047DA-F5BD-45FA-8046-0233B703E8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77000"/>
            <a:ext cx="4572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AAB1B7"/>
                </a:solidFill>
              </a:defRPr>
            </a:pPr>
            <a:r>
              <a:rPr sz="825" b="1">
                <a:solidFill>
                  <a:srgbClr val="AAB1B7"/>
                </a:solidFill>
              </a:rPr>
              <a:t>19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C09C59F-F9D0-4AF9-B689-EAB56C274B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171700"/>
            <a:ext cx="2857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4F2EC"/>
                </a:solidFill>
              </a:defRPr>
            </a:pPr>
            <a:r>
              <a:rPr sz="1500" b="1">
                <a:solidFill>
                  <a:srgbClr val="F4F2EC"/>
                </a:solidFill>
              </a:rPr>
              <a:t>“Es muy caro.”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3F7A052-1635-4A79-AE87-3A3336C84B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2428875"/>
            <a:ext cx="6667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52B2F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7289114-0530-4244-BBCE-9977AF80E3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0" y="2171700"/>
            <a:ext cx="6667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AAB1B7"/>
                </a:solidFill>
              </a:defRPr>
            </a:pPr>
            <a:r>
              <a:rPr sz="1200" b="0">
                <a:solidFill>
                  <a:srgbClr val="AAB1B7"/>
                </a:solidFill>
              </a:rPr>
              <a:t>Compare valor: operación local, distancias, acompañamiento, logística y varias oportunidades de auroras.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A0C5B64-9FA8-48F6-A8A7-A4432C29C6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048000"/>
            <a:ext cx="2857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4F2EC"/>
                </a:solidFill>
              </a:defRPr>
            </a:pPr>
            <a:r>
              <a:rPr sz="1500" b="1">
                <a:solidFill>
                  <a:srgbClr val="F4F2EC"/>
                </a:solidFill>
              </a:rPr>
              <a:t>“Hace demasiado frío.”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ACF9641-FC55-4219-A316-449B44D978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3305175"/>
            <a:ext cx="6667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52B2F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A4251D1-9E92-47AC-A87D-8190CB1A43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0" y="3048000"/>
            <a:ext cx="6667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AAB1B7"/>
                </a:solidFill>
              </a:defRPr>
            </a:pPr>
            <a:r>
              <a:rPr sz="1200" b="0">
                <a:solidFill>
                  <a:srgbClr val="AAB1B7"/>
                </a:solidFill>
              </a:rPr>
              <a:t>Se prepara con capas adecuadas; el itinerario combina exteriores, transporte y descansos.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EA76820-8073-48B9-AB3E-084E746D22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924300"/>
            <a:ext cx="2857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4F2EC"/>
                </a:solidFill>
              </a:defRPr>
            </a:pPr>
            <a:r>
              <a:rPr sz="1500" b="1">
                <a:solidFill>
                  <a:srgbClr val="F4F2EC"/>
                </a:solidFill>
              </a:rPr>
              <a:t>“¿Y si no vemos auroras?”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A53401B-D480-484F-AE9C-38AA98F184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4181475"/>
            <a:ext cx="6667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9D6D0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76D1B10-A592-4572-9795-A3171BE6B4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0" y="3924300"/>
            <a:ext cx="6667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AAB1B7"/>
                </a:solidFill>
              </a:defRPr>
            </a:pPr>
            <a:r>
              <a:rPr sz="1200" b="0">
                <a:solidFill>
                  <a:srgbClr val="AAB1B7"/>
                </a:solidFill>
              </a:rPr>
              <a:t>Se explica honestamente la naturaleza del fenómeno y la metodología para maximizar posibilidades.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437A6F9-2A7C-4770-940B-E128C12FBE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800600"/>
            <a:ext cx="2857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4F2EC"/>
                </a:solidFill>
              </a:defRPr>
            </a:pPr>
            <a:r>
              <a:rPr sz="1500" b="1">
                <a:solidFill>
                  <a:srgbClr val="F4F2EC"/>
                </a:solidFill>
              </a:rPr>
              <a:t>“Prefiero viajar por mi cuenta.”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D5F18CC-8D0A-4D6B-A61A-916B4498AC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5057775"/>
            <a:ext cx="6667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52B2F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6C327FB-CBF3-40C7-9DA4-0E1B45D23B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0" y="4800600"/>
            <a:ext cx="6667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AAB1B7"/>
                </a:solidFill>
              </a:defRPr>
            </a:pPr>
            <a:r>
              <a:rPr sz="1200" b="0">
                <a:solidFill>
                  <a:srgbClr val="AAB1B7"/>
                </a:solidFill>
              </a:rPr>
              <a:t>En invierno, la experiencia local reduce incertidumbre y permite ajustar decisiones en tiempo real.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73C6AC5-B129-46AE-89CB-F56DDCF8A3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5810250"/>
            <a:ext cx="4762500" cy="32385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D52B2F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E250A20-7BC8-4DA8-9CCB-C457AF01CF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29050" y="5819775"/>
            <a:ext cx="45339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</a:defRPr>
            </a:pPr>
            <a:r>
              <a:rPr sz="975" b="1">
                <a:solidFill>
                  <a:srgbClr val="FFFFFF"/>
                </a:solidFill>
              </a:rPr>
              <a:t>RESPONDER CON CALMA, DATOS Y EXPERIENCIA</a:t>
            </a:r>
          </a:p>
        </p:txBody>
      </p:sp>
    </p:spTree>
    <p:extLst>
      <p:ext uri="{BB962C8B-B14F-4D97-AF65-F5344CB8AC3E}">
        <p14:creationId xmlns:p14="http://schemas.microsoft.com/office/powerpoint/2010/main" val="73573499"/>
      </p:ext>
    </p:extLst>
  </p:cSld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090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7700" y="381000"/>
            <a:ext cx="9000000" cy="2476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750" b="1">
                <a:solidFill>
                  <a:srgbClr val="D52B2F"/>
                </a:solidFill>
                <a:latin typeface="Calibri"/>
              </a:rPr>
              <a:t>FICHA TÉCNICA — COSTA SUR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7700" y="700000"/>
            <a:ext cx="10896600" cy="7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5000"/>
              </a:lnSpc>
            </a:pPr>
            <a:r>
              <a:rPr sz="2200" b="1">
                <a:solidFill>
                  <a:srgbClr val="F4F2EC"/>
                </a:solidFill>
                <a:latin typeface="Calibri"/>
              </a:rPr>
              <a:t>Datos duros para hablar con autoridad</a:t>
            </a:r>
          </a:p>
        </p:txBody>
      </p:sp>
      <p:sp>
        <p:nvSpPr>
          <p:cNvPr id="4" name="Rectangle 3"/>
          <p:cNvSpPr/>
          <p:nvPr/>
        </p:nvSpPr>
        <p:spPr>
          <a:xfrm>
            <a:off x="647700" y="1943100"/>
            <a:ext cx="10896600" cy="19050"/>
          </a:xfrm>
          <a:prstGeom prst="rect">
            <a:avLst/>
          </a:prstGeom>
          <a:solidFill>
            <a:srgbClr val="2A31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647700" y="2266950"/>
            <a:ext cx="3498866" cy="1600000"/>
          </a:xfrm>
          <a:prstGeom prst="roundRect">
            <a:avLst>
              <a:gd name="adj" fmla="val 3000"/>
            </a:avLst>
          </a:prstGeom>
          <a:solidFill>
            <a:srgbClr val="11161A"/>
          </a:solidFill>
          <a:ln w="9525">
            <a:solidFill>
              <a:srgbClr val="2A31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647700" y="2266950"/>
            <a:ext cx="66675" cy="1600000"/>
          </a:xfrm>
          <a:prstGeom prst="rect">
            <a:avLst/>
          </a:prstGeom>
          <a:solidFill>
            <a:srgbClr val="89D6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95350" y="2436950"/>
            <a:ext cx="3078866" cy="30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>
                <a:solidFill>
                  <a:srgbClr val="F4F2EC"/>
                </a:solidFill>
                <a:latin typeface="Calibri"/>
              </a:rPr>
              <a:t>Seljalandsfoss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95350" y="2766950"/>
            <a:ext cx="3078866" cy="104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950" b="0">
                <a:solidFill>
                  <a:srgbClr val="AAB1B7"/>
                </a:solidFill>
                <a:latin typeface="Calibri"/>
              </a:rPr>
              <a:t>Salto de 60 m alimentado por el glaciar Eyjafjallajökull. Es la única cascada grande del país que se puede rodear por detrás (en verano; en invierno el sendero suele cerrarse por hielo). A 200 m está Gljúfrabúi, escondida en un cañón.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346566" y="2266950"/>
            <a:ext cx="3498866" cy="1600000"/>
          </a:xfrm>
          <a:prstGeom prst="roundRect">
            <a:avLst>
              <a:gd name="adj" fmla="val 3000"/>
            </a:avLst>
          </a:prstGeom>
          <a:solidFill>
            <a:srgbClr val="11161A"/>
          </a:solidFill>
          <a:ln w="9525">
            <a:solidFill>
              <a:srgbClr val="2A31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4346566" y="2266950"/>
            <a:ext cx="66675" cy="1600000"/>
          </a:xfrm>
          <a:prstGeom prst="rect">
            <a:avLst/>
          </a:prstGeom>
          <a:solidFill>
            <a:srgbClr val="89D6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94216" y="2436950"/>
            <a:ext cx="3078866" cy="30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>
                <a:solidFill>
                  <a:srgbClr val="F4F2EC"/>
                </a:solidFill>
                <a:latin typeface="Calibri"/>
              </a:rPr>
              <a:t>Skógafoss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94216" y="2766950"/>
            <a:ext cx="3078866" cy="104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950" b="0">
                <a:solidFill>
                  <a:srgbClr val="AAB1B7"/>
                </a:solidFill>
                <a:latin typeface="Calibri"/>
              </a:rPr>
              <a:t>60 m de caída y 25 m de ancho, con un caudal constante que genera arcoíris en días de sol. 527 escalones llevan al mirador superior y al inicio del sendero Fimmvörðuháls.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045433" y="2266950"/>
            <a:ext cx="3498866" cy="1600000"/>
          </a:xfrm>
          <a:prstGeom prst="roundRect">
            <a:avLst>
              <a:gd name="adj" fmla="val 3000"/>
            </a:avLst>
          </a:prstGeom>
          <a:solidFill>
            <a:srgbClr val="11161A"/>
          </a:solidFill>
          <a:ln w="9525">
            <a:solidFill>
              <a:srgbClr val="2A31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8045433" y="2266950"/>
            <a:ext cx="66675" cy="1600000"/>
          </a:xfrm>
          <a:prstGeom prst="rect">
            <a:avLst/>
          </a:prstGeom>
          <a:solidFill>
            <a:srgbClr val="89D6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293083" y="2436950"/>
            <a:ext cx="3078866" cy="30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>
                <a:solidFill>
                  <a:srgbClr val="F4F2EC"/>
                </a:solidFill>
                <a:latin typeface="Calibri"/>
              </a:rPr>
              <a:t>Reynisfjara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93083" y="2766950"/>
            <a:ext cx="3078866" cy="104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950" b="0">
                <a:solidFill>
                  <a:srgbClr val="AAB1B7"/>
                </a:solidFill>
                <a:latin typeface="Calibri"/>
              </a:rPr>
              <a:t>Playa de arena negra volcánica con columnas de basalto y los farallones de Reynisdrangar. Tiene sneaker waves: olas imprevisibles. Nunca se da la espalda al mar y no se pisa la arena mojada. Es un punto de seguridad, no solo de foto.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47700" y="4066950"/>
            <a:ext cx="3498866" cy="1600000"/>
          </a:xfrm>
          <a:prstGeom prst="roundRect">
            <a:avLst>
              <a:gd name="adj" fmla="val 3000"/>
            </a:avLst>
          </a:prstGeom>
          <a:solidFill>
            <a:srgbClr val="11161A"/>
          </a:solidFill>
          <a:ln w="9525">
            <a:solidFill>
              <a:srgbClr val="2A31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647700" y="4066950"/>
            <a:ext cx="66675" cy="1600000"/>
          </a:xfrm>
          <a:prstGeom prst="rect">
            <a:avLst/>
          </a:prstGeom>
          <a:solidFill>
            <a:srgbClr val="89D6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95350" y="4236950"/>
            <a:ext cx="3078866" cy="30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>
                <a:solidFill>
                  <a:srgbClr val="F4F2EC"/>
                </a:solidFill>
                <a:latin typeface="Calibri"/>
              </a:rPr>
              <a:t>Vík í Mýrdal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95350" y="4566950"/>
            <a:ext cx="3078866" cy="104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950" b="0">
                <a:solidFill>
                  <a:srgbClr val="AAB1B7"/>
                </a:solidFill>
                <a:latin typeface="Calibri"/>
              </a:rPr>
              <a:t>Pueblo de unos 750 habitantes bajo el glaciar Mýrdalsjökull, que cubre el volcán Katla. Base logística clave: hoteles, gasolinera y servicios en el km 187.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4346566" y="4066950"/>
            <a:ext cx="3498866" cy="1600000"/>
          </a:xfrm>
          <a:prstGeom prst="roundRect">
            <a:avLst>
              <a:gd name="adj" fmla="val 3000"/>
            </a:avLst>
          </a:prstGeom>
          <a:solidFill>
            <a:srgbClr val="11161A"/>
          </a:solidFill>
          <a:ln w="9525">
            <a:solidFill>
              <a:srgbClr val="2A31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4346566" y="4066950"/>
            <a:ext cx="66675" cy="1600000"/>
          </a:xfrm>
          <a:prstGeom prst="rect">
            <a:avLst/>
          </a:prstGeom>
          <a:solidFill>
            <a:srgbClr val="89D6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4594216" y="4236950"/>
            <a:ext cx="3078866" cy="30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>
                <a:solidFill>
                  <a:srgbClr val="F4F2EC"/>
                </a:solidFill>
                <a:latin typeface="Calibri"/>
              </a:rPr>
              <a:t>Jökulsárlón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594216" y="4566950"/>
            <a:ext cx="3078866" cy="104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950" b="0">
                <a:solidFill>
                  <a:srgbClr val="AAB1B7"/>
                </a:solidFill>
                <a:latin typeface="Calibri"/>
              </a:rPr>
              <a:t>Laguna glaciar formada por el retroceso del Breiðamerkurjökull; es el lago más profundo de Islandia (≈ 248 m). Los icebergs se desprenden y salen al mar.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8045433" y="4066950"/>
            <a:ext cx="3498866" cy="1600000"/>
          </a:xfrm>
          <a:prstGeom prst="roundRect">
            <a:avLst>
              <a:gd name="adj" fmla="val 3000"/>
            </a:avLst>
          </a:prstGeom>
          <a:solidFill>
            <a:srgbClr val="11161A"/>
          </a:solidFill>
          <a:ln w="9525">
            <a:solidFill>
              <a:srgbClr val="2A31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8045433" y="4066950"/>
            <a:ext cx="66675" cy="1600000"/>
          </a:xfrm>
          <a:prstGeom prst="rect">
            <a:avLst/>
          </a:prstGeom>
          <a:solidFill>
            <a:srgbClr val="89D6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8293083" y="4236950"/>
            <a:ext cx="3078866" cy="30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>
                <a:solidFill>
                  <a:srgbClr val="F4F2EC"/>
                </a:solidFill>
                <a:latin typeface="Calibri"/>
              </a:rPr>
              <a:t>Diamond Beach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293083" y="4566950"/>
            <a:ext cx="3078866" cy="104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950" b="0">
                <a:solidFill>
                  <a:srgbClr val="AAB1B7"/>
                </a:solidFill>
                <a:latin typeface="Calibri"/>
              </a:rPr>
              <a:t>Al otro lado de la carretera: bloques de hielo pulido varados sobre arena negra. Cambia cada día según marea y viento; nunca se ve igual dos veces.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47700" y="6477000"/>
            <a:ext cx="4000500" cy="1714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650" b="1">
                <a:solidFill>
                  <a:srgbClr val="AAB1B7"/>
                </a:solidFill>
                <a:latin typeface="Calibri"/>
              </a:rPr>
              <a:t>IBERO VIAJES × BLACK ICE TRAVEL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0849000" y="6477000"/>
            <a:ext cx="657200" cy="1714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5000"/>
              </a:lnSpc>
            </a:pPr>
            <a:r>
              <a:rPr sz="650" b="1">
                <a:solidFill>
                  <a:srgbClr val="AAB1B7"/>
                </a:solidFill>
                <a:latin typeface="Calibri"/>
              </a:rPr>
              <a:t>20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090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7700" y="381000"/>
            <a:ext cx="9000000" cy="2476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750" b="1">
                <a:solidFill>
                  <a:srgbClr val="D52B2F"/>
                </a:solidFill>
                <a:latin typeface="Calibri"/>
              </a:rPr>
              <a:t>COSTA SUR EN IMÁGENES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7700" y="700000"/>
            <a:ext cx="10896600" cy="7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5000"/>
              </a:lnSpc>
            </a:pPr>
            <a:r>
              <a:rPr sz="2200" b="1">
                <a:solidFill>
                  <a:srgbClr val="F4F2EC"/>
                </a:solidFill>
                <a:latin typeface="Calibri"/>
              </a:rPr>
              <a:t>El tramo que se vende solo</a:t>
            </a:r>
          </a:p>
        </p:txBody>
      </p:sp>
      <p:sp>
        <p:nvSpPr>
          <p:cNvPr id="4" name="Rectangle 3"/>
          <p:cNvSpPr/>
          <p:nvPr/>
        </p:nvSpPr>
        <p:spPr>
          <a:xfrm>
            <a:off x="647700" y="1943100"/>
            <a:ext cx="10896600" cy="19050"/>
          </a:xfrm>
          <a:prstGeom prst="rect">
            <a:avLst/>
          </a:prstGeom>
          <a:solidFill>
            <a:srgbClr val="2A31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i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700" y="2200000"/>
            <a:ext cx="3505533" cy="955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47700" y="3155000"/>
            <a:ext cx="3505533" cy="800000"/>
          </a:xfrm>
          <a:prstGeom prst="rect">
            <a:avLst/>
          </a:prstGeom>
          <a:solidFill>
            <a:srgbClr val="1116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47700" y="3155000"/>
            <a:ext cx="47625" cy="800000"/>
          </a:xfrm>
          <a:prstGeom prst="rect">
            <a:avLst/>
          </a:prstGeom>
          <a:solidFill>
            <a:srgbClr val="89D6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17700" y="3275000"/>
            <a:ext cx="3205533" cy="25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150" b="1">
                <a:solidFill>
                  <a:srgbClr val="F4F2EC"/>
                </a:solidFill>
                <a:latin typeface="Calibri"/>
              </a:rPr>
              <a:t>Seljalandsfoss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17700" y="3545000"/>
            <a:ext cx="3205533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AAB1B7"/>
                </a:solidFill>
                <a:latin typeface="Calibri"/>
              </a:rPr>
              <a:t>60 m de caída; se rodea por detras en verano. Parada de 45 min.</a:t>
            </a:r>
          </a:p>
        </p:txBody>
      </p:sp>
      <p:pic>
        <p:nvPicPr>
          <p:cNvPr id="10" name="Picture 9" descr="i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3233" y="2200000"/>
            <a:ext cx="3505533" cy="95500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4343233" y="3155000"/>
            <a:ext cx="3505533" cy="800000"/>
          </a:xfrm>
          <a:prstGeom prst="rect">
            <a:avLst/>
          </a:prstGeom>
          <a:solidFill>
            <a:srgbClr val="1116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4343233" y="3155000"/>
            <a:ext cx="47625" cy="800000"/>
          </a:xfrm>
          <a:prstGeom prst="rect">
            <a:avLst/>
          </a:prstGeom>
          <a:solidFill>
            <a:srgbClr val="89D6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513233" y="3275000"/>
            <a:ext cx="3205533" cy="25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150" b="1">
                <a:solidFill>
                  <a:srgbClr val="F4F2EC"/>
                </a:solidFill>
                <a:latin typeface="Calibri"/>
              </a:rPr>
              <a:t>Skógafoss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13233" y="3545000"/>
            <a:ext cx="3205533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AAB1B7"/>
                </a:solidFill>
                <a:latin typeface="Calibri"/>
              </a:rPr>
              <a:t>60 m de alto por 25 m de ancho. 527 escalones hasta el mirador.</a:t>
            </a:r>
          </a:p>
        </p:txBody>
      </p:sp>
      <p:pic>
        <p:nvPicPr>
          <p:cNvPr id="15" name="Picture 14" descr="i4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38766" y="2200000"/>
            <a:ext cx="3505533" cy="95500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8038766" y="3155000"/>
            <a:ext cx="3505533" cy="800000"/>
          </a:xfrm>
          <a:prstGeom prst="rect">
            <a:avLst/>
          </a:prstGeom>
          <a:solidFill>
            <a:srgbClr val="1116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8038766" y="3155000"/>
            <a:ext cx="47625" cy="800000"/>
          </a:xfrm>
          <a:prstGeom prst="rect">
            <a:avLst/>
          </a:prstGeom>
          <a:solidFill>
            <a:srgbClr val="89D6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208766" y="3275000"/>
            <a:ext cx="3205533" cy="25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150" b="1">
                <a:solidFill>
                  <a:srgbClr val="F4F2EC"/>
                </a:solidFill>
                <a:latin typeface="Calibri"/>
              </a:rPr>
              <a:t>Reynisfjara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208766" y="3545000"/>
            <a:ext cx="3205533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AAB1B7"/>
                </a:solidFill>
                <a:latin typeface="Calibri"/>
              </a:rPr>
              <a:t>Arena negra y columnas de basalto. Punto de briefing de seguridad.</a:t>
            </a:r>
          </a:p>
        </p:txBody>
      </p:sp>
      <p:pic>
        <p:nvPicPr>
          <p:cNvPr id="20" name="Picture 19" descr="i5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7700" y="4145000"/>
            <a:ext cx="3505533" cy="955000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647700" y="5100000"/>
            <a:ext cx="3505533" cy="800000"/>
          </a:xfrm>
          <a:prstGeom prst="rect">
            <a:avLst/>
          </a:prstGeom>
          <a:solidFill>
            <a:srgbClr val="1116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647700" y="5100000"/>
            <a:ext cx="47625" cy="800000"/>
          </a:xfrm>
          <a:prstGeom prst="rect">
            <a:avLst/>
          </a:prstGeom>
          <a:solidFill>
            <a:srgbClr val="89D6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817700" y="5220000"/>
            <a:ext cx="3205533" cy="25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150" b="1">
                <a:solidFill>
                  <a:srgbClr val="F4F2EC"/>
                </a:solidFill>
                <a:latin typeface="Calibri"/>
              </a:rPr>
              <a:t>Vík í Mýrdal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17700" y="5490000"/>
            <a:ext cx="3205533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AAB1B7"/>
                </a:solidFill>
                <a:latin typeface="Calibri"/>
              </a:rPr>
              <a:t>750 habitantes bajo el Mýrdalsjökull. Base logística del km 187.</a:t>
            </a:r>
          </a:p>
        </p:txBody>
      </p:sp>
      <p:pic>
        <p:nvPicPr>
          <p:cNvPr id="25" name="Picture 24" descr="i6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43233" y="4145000"/>
            <a:ext cx="3505533" cy="955000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4343233" y="5100000"/>
            <a:ext cx="3505533" cy="800000"/>
          </a:xfrm>
          <a:prstGeom prst="rect">
            <a:avLst/>
          </a:prstGeom>
          <a:solidFill>
            <a:srgbClr val="1116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4343233" y="5100000"/>
            <a:ext cx="47625" cy="800000"/>
          </a:xfrm>
          <a:prstGeom prst="rect">
            <a:avLst/>
          </a:prstGeom>
          <a:solidFill>
            <a:srgbClr val="89D6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4513233" y="5220000"/>
            <a:ext cx="3205533" cy="25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150" b="1">
                <a:solidFill>
                  <a:srgbClr val="F4F2EC"/>
                </a:solidFill>
                <a:latin typeface="Calibri"/>
              </a:rPr>
              <a:t>Jökulsárlón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513233" y="5490000"/>
            <a:ext cx="3205533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AAB1B7"/>
                </a:solidFill>
                <a:latin typeface="Calibri"/>
              </a:rPr>
              <a:t>Laguna glaciar de unos 248 m de profundidad. Clímax del recorrido.</a:t>
            </a:r>
          </a:p>
        </p:txBody>
      </p:sp>
      <p:pic>
        <p:nvPicPr>
          <p:cNvPr id="30" name="Picture 29" descr="i7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38766" y="4145000"/>
            <a:ext cx="3505533" cy="955000"/>
          </a:xfrm>
          <a:prstGeom prst="rect">
            <a:avLst/>
          </a:prstGeom>
        </p:spPr>
      </p:pic>
      <p:sp>
        <p:nvSpPr>
          <p:cNvPr id="31" name="Rectangle 30"/>
          <p:cNvSpPr/>
          <p:nvPr/>
        </p:nvSpPr>
        <p:spPr>
          <a:xfrm>
            <a:off x="8038766" y="5100000"/>
            <a:ext cx="3505533" cy="800000"/>
          </a:xfrm>
          <a:prstGeom prst="rect">
            <a:avLst/>
          </a:prstGeom>
          <a:solidFill>
            <a:srgbClr val="1116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ectangle 31"/>
          <p:cNvSpPr/>
          <p:nvPr/>
        </p:nvSpPr>
        <p:spPr>
          <a:xfrm>
            <a:off x="8038766" y="5100000"/>
            <a:ext cx="47625" cy="800000"/>
          </a:xfrm>
          <a:prstGeom prst="rect">
            <a:avLst/>
          </a:prstGeom>
          <a:solidFill>
            <a:srgbClr val="89D6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8208766" y="5220000"/>
            <a:ext cx="3205533" cy="25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150" b="1">
                <a:solidFill>
                  <a:srgbClr val="F4F2EC"/>
                </a:solidFill>
                <a:latin typeface="Calibri"/>
              </a:rPr>
              <a:t>Diamond Beach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208766" y="5490000"/>
            <a:ext cx="3205533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AAB1B7"/>
                </a:solidFill>
                <a:latin typeface="Calibri"/>
              </a:rPr>
              <a:t>Hielo pulido sobre arena negra. Cambia con cada marea.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47700" y="6130000"/>
            <a:ext cx="10896600" cy="30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1">
                <a:solidFill>
                  <a:srgbClr val="89D6D0"/>
                </a:solidFill>
                <a:latin typeface="Calibri"/>
              </a:rPr>
              <a:t>FOTOGRAFÍAS PROPIAS TOMADAS EN RUTA CON NUESTROS GRUPOS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47700" y="6477000"/>
            <a:ext cx="4000500" cy="1714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650" b="1">
                <a:solidFill>
                  <a:srgbClr val="AAB1B7"/>
                </a:solidFill>
                <a:latin typeface="Calibri"/>
              </a:rPr>
              <a:t>IBERO VIAJES × BLACK ICE TRAVEL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0849000" y="6477000"/>
            <a:ext cx="657200" cy="1714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5000"/>
              </a:lnSpc>
            </a:pPr>
            <a:r>
              <a:rPr sz="650" b="1">
                <a:solidFill>
                  <a:srgbClr val="AAB1B7"/>
                </a:solidFill>
                <a:latin typeface="Calibri"/>
              </a:rPr>
              <a:t>21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090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7700" y="381000"/>
            <a:ext cx="9000000" cy="2476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750" b="1">
                <a:solidFill>
                  <a:srgbClr val="D52B2F"/>
                </a:solidFill>
                <a:latin typeface="Calibri"/>
              </a:rPr>
              <a:t>FICHA TÉCNICA — CÍRCULO DORADO Y OESTE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7700" y="700000"/>
            <a:ext cx="10896600" cy="7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5000"/>
              </a:lnSpc>
            </a:pPr>
            <a:r>
              <a:rPr sz="2200" b="1">
                <a:solidFill>
                  <a:srgbClr val="F4F2EC"/>
                </a:solidFill>
                <a:latin typeface="Calibri"/>
              </a:rPr>
              <a:t>Tres paradas, tres historias distintas</a:t>
            </a:r>
          </a:p>
        </p:txBody>
      </p:sp>
      <p:sp>
        <p:nvSpPr>
          <p:cNvPr id="4" name="Rectangle 3"/>
          <p:cNvSpPr/>
          <p:nvPr/>
        </p:nvSpPr>
        <p:spPr>
          <a:xfrm>
            <a:off x="647700" y="1943100"/>
            <a:ext cx="10896600" cy="19050"/>
          </a:xfrm>
          <a:prstGeom prst="rect">
            <a:avLst/>
          </a:prstGeom>
          <a:solidFill>
            <a:srgbClr val="2A31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647700" y="2266950"/>
            <a:ext cx="3498866" cy="1600000"/>
          </a:xfrm>
          <a:prstGeom prst="roundRect">
            <a:avLst>
              <a:gd name="adj" fmla="val 3000"/>
            </a:avLst>
          </a:prstGeom>
          <a:solidFill>
            <a:srgbClr val="11161A"/>
          </a:solidFill>
          <a:ln w="9525">
            <a:solidFill>
              <a:srgbClr val="2A31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647700" y="2266950"/>
            <a:ext cx="66675" cy="1600000"/>
          </a:xfrm>
          <a:prstGeom prst="rect">
            <a:avLst/>
          </a:prstGeom>
          <a:solidFill>
            <a:srgbClr val="89D6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95350" y="2436950"/>
            <a:ext cx="3078866" cy="30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>
                <a:solidFill>
                  <a:srgbClr val="F4F2EC"/>
                </a:solidFill>
                <a:latin typeface="Calibri"/>
              </a:rPr>
              <a:t>Þingvellir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95350" y="2766950"/>
            <a:ext cx="3078866" cy="104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950" b="0">
                <a:solidFill>
                  <a:srgbClr val="AAB1B7"/>
                </a:solidFill>
                <a:latin typeface="Calibri"/>
              </a:rPr>
              <a:t>Patrimonio de la Humanidad UNESCO por dos razones. Histórica: aquí se reunió el Alþingi desde el año 930, uno de los parlamentos más antiguos del mundo. Geológica: es el valle donde se separan las placas norteamericana y euroasiática, a unos 2 cm por año. En Silfra se bucea entre ambas.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346566" y="2266950"/>
            <a:ext cx="3498866" cy="1600000"/>
          </a:xfrm>
          <a:prstGeom prst="roundRect">
            <a:avLst>
              <a:gd name="adj" fmla="val 3000"/>
            </a:avLst>
          </a:prstGeom>
          <a:solidFill>
            <a:srgbClr val="11161A"/>
          </a:solidFill>
          <a:ln w="9525">
            <a:solidFill>
              <a:srgbClr val="2A31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4346566" y="2266950"/>
            <a:ext cx="66675" cy="1600000"/>
          </a:xfrm>
          <a:prstGeom prst="rect">
            <a:avLst/>
          </a:prstGeom>
          <a:solidFill>
            <a:srgbClr val="89D6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94216" y="2436950"/>
            <a:ext cx="3078866" cy="30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>
                <a:solidFill>
                  <a:srgbClr val="F4F2EC"/>
                </a:solidFill>
                <a:latin typeface="Calibri"/>
              </a:rPr>
              <a:t>Geysir y Strokkur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94216" y="2766950"/>
            <a:ext cx="3078866" cy="104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950" b="0">
                <a:solidFill>
                  <a:srgbClr val="AAB1B7"/>
                </a:solidFill>
                <a:latin typeface="Calibri"/>
              </a:rPr>
              <a:t>El área geotérmica de Haukadalur da su nombre a la palabra 'géiser' en todos los idiomas. El Geysir original está prácticamente inactivo; el que se ve erupcionar es Strokkur, cada 5 – 10 minutos, hasta 15 – 20 m de altura.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045433" y="2266950"/>
            <a:ext cx="3498866" cy="1600000"/>
          </a:xfrm>
          <a:prstGeom prst="roundRect">
            <a:avLst>
              <a:gd name="adj" fmla="val 3000"/>
            </a:avLst>
          </a:prstGeom>
          <a:solidFill>
            <a:srgbClr val="11161A"/>
          </a:solidFill>
          <a:ln w="9525">
            <a:solidFill>
              <a:srgbClr val="2A31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8045433" y="2266950"/>
            <a:ext cx="66675" cy="1600000"/>
          </a:xfrm>
          <a:prstGeom prst="rect">
            <a:avLst/>
          </a:prstGeom>
          <a:solidFill>
            <a:srgbClr val="89D6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293083" y="2436950"/>
            <a:ext cx="3078866" cy="30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>
                <a:solidFill>
                  <a:srgbClr val="F4F2EC"/>
                </a:solidFill>
                <a:latin typeface="Calibri"/>
              </a:rPr>
              <a:t>Gullfoss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93083" y="2766950"/>
            <a:ext cx="3078866" cy="104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950" b="0">
                <a:solidFill>
                  <a:srgbClr val="AAB1B7"/>
                </a:solidFill>
                <a:latin typeface="Calibri"/>
              </a:rPr>
              <a:t>La 'cascada de oro' del río Hvítá cae en dos escalones dentro de un cañón de 70 m. En verano mueve más de 100 m³ de agua por segundo. En los años 20 se salvó de un proyecto hidroeléctrico: es un símbolo del conservacionismo islandés.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47700" y="4066950"/>
            <a:ext cx="3498866" cy="1600000"/>
          </a:xfrm>
          <a:prstGeom prst="roundRect">
            <a:avLst>
              <a:gd name="adj" fmla="val 3000"/>
            </a:avLst>
          </a:prstGeom>
          <a:solidFill>
            <a:srgbClr val="11161A"/>
          </a:solidFill>
          <a:ln w="9525">
            <a:solidFill>
              <a:srgbClr val="2A31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647700" y="4066950"/>
            <a:ext cx="66675" cy="1600000"/>
          </a:xfrm>
          <a:prstGeom prst="rect">
            <a:avLst/>
          </a:prstGeom>
          <a:solidFill>
            <a:srgbClr val="89D6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95350" y="4236950"/>
            <a:ext cx="3078866" cy="30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>
                <a:solidFill>
                  <a:srgbClr val="F4F2EC"/>
                </a:solidFill>
                <a:latin typeface="Calibri"/>
              </a:rPr>
              <a:t>Snæfellsnes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95350" y="4566950"/>
            <a:ext cx="3078866" cy="104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950" b="0">
                <a:solidFill>
                  <a:srgbClr val="AAB1B7"/>
                </a:solidFill>
                <a:latin typeface="Calibri"/>
              </a:rPr>
              <a:t>Península llamada 'Islandia en miniatura': glaciar, campos de lava, acantilados, pueblos pesqueros y el monte Kirkjufell, la montaña más fotografiada del país.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4346566" y="4066950"/>
            <a:ext cx="3498866" cy="1600000"/>
          </a:xfrm>
          <a:prstGeom prst="roundRect">
            <a:avLst>
              <a:gd name="adj" fmla="val 3000"/>
            </a:avLst>
          </a:prstGeom>
          <a:solidFill>
            <a:srgbClr val="11161A"/>
          </a:solidFill>
          <a:ln w="9525">
            <a:solidFill>
              <a:srgbClr val="2A31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4346566" y="4066950"/>
            <a:ext cx="66675" cy="1600000"/>
          </a:xfrm>
          <a:prstGeom prst="rect">
            <a:avLst/>
          </a:prstGeom>
          <a:solidFill>
            <a:srgbClr val="89D6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4594216" y="4236950"/>
            <a:ext cx="3078866" cy="30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>
                <a:solidFill>
                  <a:srgbClr val="F4F2EC"/>
                </a:solidFill>
                <a:latin typeface="Calibri"/>
              </a:rPr>
              <a:t>Blue Lagoon / Sky Lagoon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594216" y="4566950"/>
            <a:ext cx="3078866" cy="104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950" b="0">
                <a:solidFill>
                  <a:srgbClr val="AAB1B7"/>
                </a:solidFill>
                <a:latin typeface="Calibri"/>
              </a:rPr>
              <a:t>Blue Lagoon está en Reykjanes, cerca de KEF: perfecta el día de llegada o salida. Sky Lagoon está a 10 min de Reykjavík, con su ritual de 7 pasos. Reykjanes tiene actividad volcánica desde 2021 y puede haber cierres: siempre se ofrece con alternativa.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8045433" y="4066950"/>
            <a:ext cx="3498866" cy="1600000"/>
          </a:xfrm>
          <a:prstGeom prst="roundRect">
            <a:avLst>
              <a:gd name="adj" fmla="val 3000"/>
            </a:avLst>
          </a:prstGeom>
          <a:solidFill>
            <a:srgbClr val="11161A"/>
          </a:solidFill>
          <a:ln w="9525">
            <a:solidFill>
              <a:srgbClr val="2A31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8045433" y="4066950"/>
            <a:ext cx="66675" cy="1600000"/>
          </a:xfrm>
          <a:prstGeom prst="rect">
            <a:avLst/>
          </a:prstGeom>
          <a:solidFill>
            <a:srgbClr val="89D6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8293083" y="4236950"/>
            <a:ext cx="3078866" cy="30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>
                <a:solidFill>
                  <a:srgbClr val="F4F2EC"/>
                </a:solidFill>
                <a:latin typeface="Calibri"/>
              </a:rPr>
              <a:t>Reykjavík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293083" y="4566950"/>
            <a:ext cx="3078866" cy="104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950" b="0">
                <a:solidFill>
                  <a:srgbClr val="AAB1B7"/>
                </a:solidFill>
                <a:latin typeface="Calibri"/>
              </a:rPr>
              <a:t>Hallgrímskirkja, Harpa, el casco viejo y el puerto. Es la base del viaje y donde se resuelven compras, gastronomía y tiempo libre.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47700" y="6477000"/>
            <a:ext cx="4000500" cy="1714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650" b="1">
                <a:solidFill>
                  <a:srgbClr val="AAB1B7"/>
                </a:solidFill>
                <a:latin typeface="Calibri"/>
              </a:rPr>
              <a:t>IBERO VIAJES × BLACK ICE TRAVEL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0849000" y="6477000"/>
            <a:ext cx="657200" cy="1714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5000"/>
              </a:lnSpc>
            </a:pPr>
            <a:r>
              <a:rPr sz="650" b="1">
                <a:solidFill>
                  <a:srgbClr val="AAB1B7"/>
                </a:solidFill>
                <a:latin typeface="Calibri"/>
              </a:rPr>
              <a:t>22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090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7700" y="381000"/>
            <a:ext cx="9000000" cy="2476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750" b="1">
                <a:solidFill>
                  <a:srgbClr val="D52B2F"/>
                </a:solidFill>
                <a:latin typeface="Calibri"/>
              </a:rPr>
              <a:t>CÍRCULO DORADO Y OESTE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7700" y="700000"/>
            <a:ext cx="10896600" cy="7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5000"/>
              </a:lnSpc>
            </a:pPr>
            <a:r>
              <a:rPr sz="2200" b="1">
                <a:solidFill>
                  <a:srgbClr val="F4F2EC"/>
                </a:solidFill>
                <a:latin typeface="Calibri"/>
              </a:rPr>
              <a:t>Historia, geología y agua caliente en un mismo día</a:t>
            </a:r>
          </a:p>
        </p:txBody>
      </p:sp>
      <p:sp>
        <p:nvSpPr>
          <p:cNvPr id="4" name="Rectangle 3"/>
          <p:cNvSpPr/>
          <p:nvPr/>
        </p:nvSpPr>
        <p:spPr>
          <a:xfrm>
            <a:off x="647700" y="1943100"/>
            <a:ext cx="10896600" cy="19050"/>
          </a:xfrm>
          <a:prstGeom prst="rect">
            <a:avLst/>
          </a:prstGeom>
          <a:solidFill>
            <a:srgbClr val="2A31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i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700" y="2200000"/>
            <a:ext cx="3505533" cy="955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47700" y="3155000"/>
            <a:ext cx="3505533" cy="800000"/>
          </a:xfrm>
          <a:prstGeom prst="rect">
            <a:avLst/>
          </a:prstGeom>
          <a:solidFill>
            <a:srgbClr val="1116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47700" y="3155000"/>
            <a:ext cx="47625" cy="800000"/>
          </a:xfrm>
          <a:prstGeom prst="rect">
            <a:avLst/>
          </a:prstGeom>
          <a:solidFill>
            <a:srgbClr val="89D6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17700" y="3275000"/>
            <a:ext cx="3205533" cy="25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150" b="1">
                <a:solidFill>
                  <a:srgbClr val="F4F2EC"/>
                </a:solidFill>
                <a:latin typeface="Calibri"/>
              </a:rPr>
              <a:t>Þingvellir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17700" y="3545000"/>
            <a:ext cx="3205533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AAB1B7"/>
                </a:solidFill>
                <a:latin typeface="Calibri"/>
              </a:rPr>
              <a:t>Parlamento del año 930 y falla entre dos placas tectónicas.</a:t>
            </a:r>
          </a:p>
        </p:txBody>
      </p:sp>
      <p:pic>
        <p:nvPicPr>
          <p:cNvPr id="10" name="Picture 9" descr="i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3233" y="2200000"/>
            <a:ext cx="3505533" cy="95500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4343233" y="3155000"/>
            <a:ext cx="3505533" cy="800000"/>
          </a:xfrm>
          <a:prstGeom prst="rect">
            <a:avLst/>
          </a:prstGeom>
          <a:solidFill>
            <a:srgbClr val="1116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4343233" y="3155000"/>
            <a:ext cx="47625" cy="800000"/>
          </a:xfrm>
          <a:prstGeom prst="rect">
            <a:avLst/>
          </a:prstGeom>
          <a:solidFill>
            <a:srgbClr val="89D6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513233" y="3275000"/>
            <a:ext cx="3205533" cy="25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150" b="1">
                <a:solidFill>
                  <a:srgbClr val="F4F2EC"/>
                </a:solidFill>
                <a:latin typeface="Calibri"/>
              </a:rPr>
              <a:t>Strokkur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13233" y="3545000"/>
            <a:ext cx="3205533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AAB1B7"/>
                </a:solidFill>
                <a:latin typeface="Calibri"/>
              </a:rPr>
              <a:t>Erupciona cada 5 - 10 min, hasta 15 - 20 m de altura.</a:t>
            </a:r>
          </a:p>
        </p:txBody>
      </p:sp>
      <p:pic>
        <p:nvPicPr>
          <p:cNvPr id="15" name="Picture 14" descr="i1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38766" y="2200000"/>
            <a:ext cx="3505533" cy="95500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8038766" y="3155000"/>
            <a:ext cx="3505533" cy="800000"/>
          </a:xfrm>
          <a:prstGeom prst="rect">
            <a:avLst/>
          </a:prstGeom>
          <a:solidFill>
            <a:srgbClr val="1116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8038766" y="3155000"/>
            <a:ext cx="47625" cy="800000"/>
          </a:xfrm>
          <a:prstGeom prst="rect">
            <a:avLst/>
          </a:prstGeom>
          <a:solidFill>
            <a:srgbClr val="89D6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208766" y="3275000"/>
            <a:ext cx="3205533" cy="25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150" b="1">
                <a:solidFill>
                  <a:srgbClr val="F4F2EC"/>
                </a:solidFill>
                <a:latin typeface="Calibri"/>
              </a:rPr>
              <a:t>Gullfoss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208766" y="3545000"/>
            <a:ext cx="3205533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AAB1B7"/>
                </a:solidFill>
                <a:latin typeface="Calibri"/>
              </a:rPr>
              <a:t>Dos escalones dentro de un cañón de 70 m; mas de 100 m³/s en verano.</a:t>
            </a:r>
          </a:p>
        </p:txBody>
      </p:sp>
      <p:pic>
        <p:nvPicPr>
          <p:cNvPr id="20" name="Picture 19" descr="i11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7700" y="4145000"/>
            <a:ext cx="3505533" cy="955000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647700" y="5100000"/>
            <a:ext cx="3505533" cy="800000"/>
          </a:xfrm>
          <a:prstGeom prst="rect">
            <a:avLst/>
          </a:prstGeom>
          <a:solidFill>
            <a:srgbClr val="1116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647700" y="5100000"/>
            <a:ext cx="47625" cy="800000"/>
          </a:xfrm>
          <a:prstGeom prst="rect">
            <a:avLst/>
          </a:prstGeom>
          <a:solidFill>
            <a:srgbClr val="89D6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817700" y="5220000"/>
            <a:ext cx="3205533" cy="25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150" b="1">
                <a:solidFill>
                  <a:srgbClr val="F4F2EC"/>
                </a:solidFill>
                <a:latin typeface="Calibri"/>
              </a:rPr>
              <a:t>Kerið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17700" y="5490000"/>
            <a:ext cx="3205533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AAB1B7"/>
                </a:solidFill>
                <a:latin typeface="Calibri"/>
              </a:rPr>
              <a:t>Cráter volcánico con lago turquesa. Parada corta de 30 min.</a:t>
            </a:r>
          </a:p>
        </p:txBody>
      </p:sp>
      <p:pic>
        <p:nvPicPr>
          <p:cNvPr id="25" name="Picture 24" descr="i12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43233" y="4145000"/>
            <a:ext cx="3505533" cy="955000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4343233" y="5100000"/>
            <a:ext cx="3505533" cy="800000"/>
          </a:xfrm>
          <a:prstGeom prst="rect">
            <a:avLst/>
          </a:prstGeom>
          <a:solidFill>
            <a:srgbClr val="1116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4343233" y="5100000"/>
            <a:ext cx="47625" cy="800000"/>
          </a:xfrm>
          <a:prstGeom prst="rect">
            <a:avLst/>
          </a:prstGeom>
          <a:solidFill>
            <a:srgbClr val="89D6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4513233" y="5220000"/>
            <a:ext cx="3205533" cy="25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150" b="1">
                <a:solidFill>
                  <a:srgbClr val="F4F2EC"/>
                </a:solidFill>
                <a:latin typeface="Calibri"/>
              </a:rPr>
              <a:t>Kirkjufell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513233" y="5490000"/>
            <a:ext cx="3205533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AAB1B7"/>
                </a:solidFill>
                <a:latin typeface="Calibri"/>
              </a:rPr>
              <a:t>En Snæfellsnes: la montaña más fotografiada del país.</a:t>
            </a:r>
          </a:p>
        </p:txBody>
      </p:sp>
      <p:pic>
        <p:nvPicPr>
          <p:cNvPr id="30" name="Picture 29" descr="i13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38766" y="4145000"/>
            <a:ext cx="3505533" cy="955000"/>
          </a:xfrm>
          <a:prstGeom prst="rect">
            <a:avLst/>
          </a:prstGeom>
        </p:spPr>
      </p:pic>
      <p:sp>
        <p:nvSpPr>
          <p:cNvPr id="31" name="Rectangle 30"/>
          <p:cNvSpPr/>
          <p:nvPr/>
        </p:nvSpPr>
        <p:spPr>
          <a:xfrm>
            <a:off x="8038766" y="5100000"/>
            <a:ext cx="3505533" cy="800000"/>
          </a:xfrm>
          <a:prstGeom prst="rect">
            <a:avLst/>
          </a:prstGeom>
          <a:solidFill>
            <a:srgbClr val="1116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ectangle 31"/>
          <p:cNvSpPr/>
          <p:nvPr/>
        </p:nvSpPr>
        <p:spPr>
          <a:xfrm>
            <a:off x="8038766" y="5100000"/>
            <a:ext cx="47625" cy="800000"/>
          </a:xfrm>
          <a:prstGeom prst="rect">
            <a:avLst/>
          </a:prstGeom>
          <a:solidFill>
            <a:srgbClr val="89D6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8208766" y="5220000"/>
            <a:ext cx="3205533" cy="25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150" b="1">
                <a:solidFill>
                  <a:srgbClr val="F4F2EC"/>
                </a:solidFill>
                <a:latin typeface="Calibri"/>
              </a:rPr>
              <a:t>Blue Lagoon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208766" y="5490000"/>
            <a:ext cx="3205533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AAB1B7"/>
                </a:solidFill>
                <a:latin typeface="Calibri"/>
              </a:rPr>
              <a:t>En Reykjanes, junto a KEF: ideal el día de llegada o de salida.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47700" y="6130000"/>
            <a:ext cx="10896600" cy="30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1">
                <a:solidFill>
                  <a:srgbClr val="89D6D0"/>
                </a:solidFill>
                <a:latin typeface="Calibri"/>
              </a:rPr>
              <a:t>TODAS ESTAS PARADAS ESTÁN INCLUIDAS EN EL PROGRAMA BASE DE 6 - 8 DÍAS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47700" y="6477000"/>
            <a:ext cx="4000500" cy="1714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650" b="1">
                <a:solidFill>
                  <a:srgbClr val="AAB1B7"/>
                </a:solidFill>
                <a:latin typeface="Calibri"/>
              </a:rPr>
              <a:t>IBERO VIAJES × BLACK ICE TRAVEL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0849000" y="6477000"/>
            <a:ext cx="657200" cy="1714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5000"/>
              </a:lnSpc>
            </a:pPr>
            <a:r>
              <a:rPr sz="650" b="1">
                <a:solidFill>
                  <a:srgbClr val="AAB1B7"/>
                </a:solidFill>
                <a:latin typeface="Calibri"/>
              </a:rPr>
              <a:t>23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090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7700" y="381000"/>
            <a:ext cx="9000000" cy="2476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750" b="1">
                <a:solidFill>
                  <a:srgbClr val="D52B2F"/>
                </a:solidFill>
                <a:latin typeface="Calibri"/>
              </a:rPr>
              <a:t>INVIERNO O VERANO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7700" y="700000"/>
            <a:ext cx="10896600" cy="7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5000"/>
              </a:lnSpc>
            </a:pPr>
            <a:r>
              <a:rPr sz="2200" b="1">
                <a:solidFill>
                  <a:srgbClr val="F4F2EC"/>
                </a:solidFill>
                <a:latin typeface="Calibri"/>
              </a:rPr>
              <a:t>No es mejor ni peor: es un producto distinto</a:t>
            </a:r>
          </a:p>
        </p:txBody>
      </p:sp>
      <p:sp>
        <p:nvSpPr>
          <p:cNvPr id="4" name="Rectangle 3"/>
          <p:cNvSpPr/>
          <p:nvPr/>
        </p:nvSpPr>
        <p:spPr>
          <a:xfrm>
            <a:off x="647700" y="1943100"/>
            <a:ext cx="10896600" cy="19050"/>
          </a:xfrm>
          <a:prstGeom prst="rect">
            <a:avLst/>
          </a:prstGeom>
          <a:solidFill>
            <a:srgbClr val="2A31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647700" y="2266950"/>
            <a:ext cx="3498866" cy="3400000"/>
          </a:xfrm>
          <a:prstGeom prst="roundRect">
            <a:avLst>
              <a:gd name="adj" fmla="val 3000"/>
            </a:avLst>
          </a:prstGeom>
          <a:solidFill>
            <a:srgbClr val="11161A"/>
          </a:solidFill>
          <a:ln w="9525">
            <a:solidFill>
              <a:srgbClr val="2A31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647700" y="2266950"/>
            <a:ext cx="66675" cy="3400000"/>
          </a:xfrm>
          <a:prstGeom prst="rect">
            <a:avLst/>
          </a:prstGeom>
          <a:solidFill>
            <a:srgbClr val="89D6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95350" y="2436950"/>
            <a:ext cx="3078866" cy="30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>
                <a:solidFill>
                  <a:srgbClr val="F4F2EC"/>
                </a:solidFill>
                <a:latin typeface="Calibri"/>
              </a:rPr>
              <a:t>Invierno · oct – mar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95350" y="2766950"/>
            <a:ext cx="3078866" cy="284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0">
                <a:solidFill>
                  <a:srgbClr val="AAB1B7"/>
                </a:solidFill>
                <a:latin typeface="Calibri"/>
              </a:rPr>
              <a:t>Auroras, cuevas de hielo naturales, paisajes nevados y menos afluencia.</a:t>
            </a:r>
          </a:p>
          <a:p>
            <a:pPr algn="l">
              <a:lnSpc>
                <a:spcPct val="120000"/>
              </a:lnSpc>
            </a:pPr>
            <a:r>
              <a:rPr sz="1000" b="0">
                <a:solidFill>
                  <a:srgbClr val="AAB1B7"/>
                </a:solidFill>
                <a:latin typeface="Calibri"/>
              </a:rPr>
              <a:t/>
            </a:r>
          </a:p>
          <a:p>
            <a:pPr algn="l">
              <a:lnSpc>
                <a:spcPct val="120000"/>
              </a:lnSpc>
            </a:pPr>
            <a:r>
              <a:rPr sz="1000" b="0">
                <a:solidFill>
                  <a:srgbClr val="AAB1B7"/>
                </a:solidFill>
                <a:latin typeface="Calibri"/>
              </a:rPr>
              <a:t>A cambio: pocas horas de luz, carreteras del norte y del interior con cierres, ritmo más pausado y mayor dependencia del clima.</a:t>
            </a:r>
          </a:p>
          <a:p>
            <a:pPr algn="l">
              <a:lnSpc>
                <a:spcPct val="120000"/>
              </a:lnSpc>
            </a:pPr>
            <a:r>
              <a:rPr sz="1000" b="0">
                <a:solidFill>
                  <a:srgbClr val="AAB1B7"/>
                </a:solidFill>
                <a:latin typeface="Calibri"/>
              </a:rPr>
              <a:t/>
            </a:r>
          </a:p>
          <a:p>
            <a:pPr algn="l">
              <a:lnSpc>
                <a:spcPct val="120000"/>
              </a:lnSpc>
            </a:pPr>
            <a:r>
              <a:rPr sz="1000" b="0">
                <a:solidFill>
                  <a:srgbClr val="AAB1B7"/>
                </a:solidFill>
                <a:latin typeface="Calibri"/>
              </a:rPr>
              <a:t>Cliente ideal: quien viaja por la aurora y por la atmósfera.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346566" y="2266950"/>
            <a:ext cx="3498866" cy="3400000"/>
          </a:xfrm>
          <a:prstGeom prst="roundRect">
            <a:avLst>
              <a:gd name="adj" fmla="val 3000"/>
            </a:avLst>
          </a:prstGeom>
          <a:solidFill>
            <a:srgbClr val="11161A"/>
          </a:solidFill>
          <a:ln w="9525">
            <a:solidFill>
              <a:srgbClr val="2A31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4346566" y="2266950"/>
            <a:ext cx="66675" cy="3400000"/>
          </a:xfrm>
          <a:prstGeom prst="rect">
            <a:avLst/>
          </a:prstGeom>
          <a:solidFill>
            <a:srgbClr val="89D6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94216" y="2436950"/>
            <a:ext cx="3078866" cy="30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>
                <a:solidFill>
                  <a:srgbClr val="F4F2EC"/>
                </a:solidFill>
                <a:latin typeface="Calibri"/>
              </a:rPr>
              <a:t>Verano · jun – ago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94216" y="2766950"/>
            <a:ext cx="3078866" cy="284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0">
                <a:solidFill>
                  <a:srgbClr val="AAB1B7"/>
                </a:solidFill>
                <a:latin typeface="Calibri"/>
              </a:rPr>
              <a:t>Sol de medianoche, acceso a los Highlands, frailecillos (mayo a agosto), avistamiento de ballenas en Húsavík y posibilidad de dar la vuelta completa a la isla.</a:t>
            </a:r>
          </a:p>
          <a:p>
            <a:pPr algn="l">
              <a:lnSpc>
                <a:spcPct val="120000"/>
              </a:lnSpc>
            </a:pPr>
            <a:r>
              <a:rPr sz="1000" b="0">
                <a:solidFill>
                  <a:srgbClr val="AAB1B7"/>
                </a:solidFill>
                <a:latin typeface="Calibri"/>
              </a:rPr>
              <a:t/>
            </a:r>
          </a:p>
          <a:p>
            <a:pPr algn="l">
              <a:lnSpc>
                <a:spcPct val="120000"/>
              </a:lnSpc>
            </a:pPr>
            <a:r>
              <a:rPr sz="1000" b="0">
                <a:solidFill>
                  <a:srgbClr val="AAB1B7"/>
                </a:solidFill>
                <a:latin typeface="Calibri"/>
              </a:rPr>
              <a:t>A cambio: no hay auroras y hay más demanda y precios más altos de alojamiento.</a:t>
            </a:r>
          </a:p>
          <a:p>
            <a:pPr algn="l">
              <a:lnSpc>
                <a:spcPct val="120000"/>
              </a:lnSpc>
            </a:pPr>
            <a:r>
              <a:rPr sz="1000" b="0">
                <a:solidFill>
                  <a:srgbClr val="AAB1B7"/>
                </a:solidFill>
                <a:latin typeface="Calibri"/>
              </a:rPr>
              <a:t/>
            </a:r>
          </a:p>
          <a:p>
            <a:pPr algn="l">
              <a:lnSpc>
                <a:spcPct val="120000"/>
              </a:lnSpc>
            </a:pPr>
            <a:r>
              <a:rPr sz="1000" b="0">
                <a:solidFill>
                  <a:srgbClr val="AAB1B7"/>
                </a:solidFill>
                <a:latin typeface="Calibri"/>
              </a:rPr>
              <a:t>Cliente ideal: quien viaja por el paisaje y por la actividad.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045433" y="2266950"/>
            <a:ext cx="3498866" cy="3400000"/>
          </a:xfrm>
          <a:prstGeom prst="roundRect">
            <a:avLst>
              <a:gd name="adj" fmla="val 3000"/>
            </a:avLst>
          </a:prstGeom>
          <a:solidFill>
            <a:srgbClr val="11161A"/>
          </a:solidFill>
          <a:ln w="9525">
            <a:solidFill>
              <a:srgbClr val="2A31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8045433" y="2266950"/>
            <a:ext cx="66675" cy="3400000"/>
          </a:xfrm>
          <a:prstGeom prst="rect">
            <a:avLst/>
          </a:prstGeom>
          <a:solidFill>
            <a:srgbClr val="89D6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293083" y="2436950"/>
            <a:ext cx="3078866" cy="30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>
                <a:solidFill>
                  <a:srgbClr val="F4F2EC"/>
                </a:solidFill>
                <a:latin typeface="Calibri"/>
              </a:rPr>
              <a:t>Temporada media · abr – may / sep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93083" y="2766950"/>
            <a:ext cx="3078866" cy="284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0">
                <a:solidFill>
                  <a:srgbClr val="AAB1B7"/>
                </a:solidFill>
                <a:latin typeface="Calibri"/>
              </a:rPr>
              <a:t>El punto dulce comercial: en septiembre y en abril todavía hay auroras y ya hay luz suficiente para recorrer con comodidad.</a:t>
            </a:r>
          </a:p>
          <a:p>
            <a:pPr algn="l">
              <a:lnSpc>
                <a:spcPct val="120000"/>
              </a:lnSpc>
            </a:pPr>
            <a:r>
              <a:rPr sz="1000" b="0">
                <a:solidFill>
                  <a:srgbClr val="AAB1B7"/>
                </a:solidFill>
                <a:latin typeface="Calibri"/>
              </a:rPr>
              <a:t/>
            </a:r>
          </a:p>
          <a:p>
            <a:pPr algn="l">
              <a:lnSpc>
                <a:spcPct val="120000"/>
              </a:lnSpc>
            </a:pPr>
            <a:r>
              <a:rPr sz="1000" b="0">
                <a:solidFill>
                  <a:srgbClr val="AAB1B7"/>
                </a:solidFill>
                <a:latin typeface="Calibri"/>
              </a:rPr>
              <a:t>Mejores tarifas y menos grupos en las paradas principales.</a:t>
            </a:r>
          </a:p>
          <a:p>
            <a:pPr algn="l">
              <a:lnSpc>
                <a:spcPct val="120000"/>
              </a:lnSpc>
            </a:pPr>
            <a:r>
              <a:rPr sz="1000" b="0">
                <a:solidFill>
                  <a:srgbClr val="AAB1B7"/>
                </a:solidFill>
                <a:latin typeface="Calibri"/>
              </a:rPr>
              <a:t/>
            </a:r>
          </a:p>
          <a:p>
            <a:pPr algn="l">
              <a:lnSpc>
                <a:spcPct val="120000"/>
              </a:lnSpc>
            </a:pPr>
            <a:r>
              <a:rPr sz="1000" b="0">
                <a:solidFill>
                  <a:srgbClr val="AAB1B7"/>
                </a:solidFill>
                <a:latin typeface="Calibri"/>
              </a:rPr>
              <a:t>Cliente ideal: quien quiere las dos cosas y viaja con flexibilidad de fechas.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7700" y="5900000"/>
            <a:ext cx="10896600" cy="30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1">
                <a:solidFill>
                  <a:srgbClr val="89D6D0"/>
                </a:solidFill>
                <a:latin typeface="Calibri"/>
              </a:rPr>
              <a:t>PRIMERO SE PREGUNTA QUÉ QUIERE SENTIR EL CLIENTE; DESPUÉS SE ELIGE LA TEMPORADA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7700" y="6477000"/>
            <a:ext cx="4000500" cy="1714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650" b="1">
                <a:solidFill>
                  <a:srgbClr val="AAB1B7"/>
                </a:solidFill>
                <a:latin typeface="Calibri"/>
              </a:rPr>
              <a:t>IBERO VIAJES × BLACK ICE TRAVEL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849000" y="6477000"/>
            <a:ext cx="657200" cy="1714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5000"/>
              </a:lnSpc>
            </a:pPr>
            <a:r>
              <a:rPr sz="650" b="1">
                <a:solidFill>
                  <a:srgbClr val="AAB1B7"/>
                </a:solidFill>
                <a:latin typeface="Calibri"/>
              </a:rPr>
              <a:t>24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090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7700" y="381000"/>
            <a:ext cx="9000000" cy="2476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750" b="1">
                <a:solidFill>
                  <a:srgbClr val="D52B2F"/>
                </a:solidFill>
                <a:latin typeface="Calibri"/>
              </a:rPr>
              <a:t>INVIERNO EN IMÁGENES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7700" y="700000"/>
            <a:ext cx="10896600" cy="7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5000"/>
              </a:lnSpc>
            </a:pPr>
            <a:r>
              <a:rPr sz="2200" b="1">
                <a:solidFill>
                  <a:srgbClr val="F4F2EC"/>
                </a:solidFill>
                <a:latin typeface="Calibri"/>
              </a:rPr>
              <a:t>Octubre a marzo: hielo, nieve y luz baja</a:t>
            </a:r>
          </a:p>
        </p:txBody>
      </p:sp>
      <p:sp>
        <p:nvSpPr>
          <p:cNvPr id="4" name="Rectangle 3"/>
          <p:cNvSpPr/>
          <p:nvPr/>
        </p:nvSpPr>
        <p:spPr>
          <a:xfrm>
            <a:off x="647700" y="1943100"/>
            <a:ext cx="10896600" cy="19050"/>
          </a:xfrm>
          <a:prstGeom prst="rect">
            <a:avLst/>
          </a:prstGeom>
          <a:solidFill>
            <a:srgbClr val="2A31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i2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700" y="2200000"/>
            <a:ext cx="3505533" cy="955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47700" y="3155000"/>
            <a:ext cx="3505533" cy="800000"/>
          </a:xfrm>
          <a:prstGeom prst="rect">
            <a:avLst/>
          </a:prstGeom>
          <a:solidFill>
            <a:srgbClr val="1116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47700" y="3155000"/>
            <a:ext cx="47625" cy="800000"/>
          </a:xfrm>
          <a:prstGeom prst="rect">
            <a:avLst/>
          </a:prstGeom>
          <a:solidFill>
            <a:srgbClr val="89D6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17700" y="3275000"/>
            <a:ext cx="3205533" cy="25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150" b="1">
                <a:solidFill>
                  <a:srgbClr val="F4F2EC"/>
                </a:solidFill>
                <a:latin typeface="Calibri"/>
              </a:rPr>
              <a:t>Carreteras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17700" y="3545000"/>
            <a:ext cx="3205533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AAB1B7"/>
                </a:solidFill>
                <a:latin typeface="Calibri"/>
              </a:rPr>
              <a:t>Neumáticos de invierno obligatorios del 1 nov al 14 abr.</a:t>
            </a:r>
          </a:p>
        </p:txBody>
      </p:sp>
      <p:pic>
        <p:nvPicPr>
          <p:cNvPr id="10" name="Picture 9" descr="i2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3233" y="2200000"/>
            <a:ext cx="3505533" cy="95500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4343233" y="3155000"/>
            <a:ext cx="3505533" cy="800000"/>
          </a:xfrm>
          <a:prstGeom prst="rect">
            <a:avLst/>
          </a:prstGeom>
          <a:solidFill>
            <a:srgbClr val="1116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4343233" y="3155000"/>
            <a:ext cx="47625" cy="800000"/>
          </a:xfrm>
          <a:prstGeom prst="rect">
            <a:avLst/>
          </a:prstGeom>
          <a:solidFill>
            <a:srgbClr val="89D6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513233" y="3275000"/>
            <a:ext cx="3205533" cy="25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150" b="1">
                <a:solidFill>
                  <a:srgbClr val="F4F2EC"/>
                </a:solidFill>
                <a:latin typeface="Calibri"/>
              </a:rPr>
              <a:t>Costa Sur nevada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13233" y="3545000"/>
            <a:ext cx="3205533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AAB1B7"/>
                </a:solidFill>
                <a:latin typeface="Calibri"/>
              </a:rPr>
              <a:t>El mismo recorrido cambia por completo de carácter.</a:t>
            </a:r>
          </a:p>
        </p:txBody>
      </p:sp>
      <p:pic>
        <p:nvPicPr>
          <p:cNvPr id="15" name="Picture 14" descr="i23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38766" y="2200000"/>
            <a:ext cx="3505533" cy="95500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8038766" y="3155000"/>
            <a:ext cx="3505533" cy="800000"/>
          </a:xfrm>
          <a:prstGeom prst="rect">
            <a:avLst/>
          </a:prstGeom>
          <a:solidFill>
            <a:srgbClr val="1116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8038766" y="3155000"/>
            <a:ext cx="47625" cy="800000"/>
          </a:xfrm>
          <a:prstGeom prst="rect">
            <a:avLst/>
          </a:prstGeom>
          <a:solidFill>
            <a:srgbClr val="89D6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208766" y="3275000"/>
            <a:ext cx="3205533" cy="25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150" b="1">
                <a:solidFill>
                  <a:srgbClr val="F4F2EC"/>
                </a:solidFill>
                <a:latin typeface="Calibri"/>
              </a:rPr>
              <a:t>Cuevas de hielo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208766" y="3545000"/>
            <a:ext cx="3205533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AAB1B7"/>
                </a:solidFill>
                <a:latin typeface="Calibri"/>
              </a:rPr>
              <a:t>Naturales y solo accesibles de noviembre a marzo, siempre con guía.</a:t>
            </a:r>
          </a:p>
        </p:txBody>
      </p:sp>
      <p:pic>
        <p:nvPicPr>
          <p:cNvPr id="20" name="Picture 19" descr="i24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7700" y="4145000"/>
            <a:ext cx="3505533" cy="955000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647700" y="5100000"/>
            <a:ext cx="3505533" cy="800000"/>
          </a:xfrm>
          <a:prstGeom prst="rect">
            <a:avLst/>
          </a:prstGeom>
          <a:solidFill>
            <a:srgbClr val="1116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647700" y="5100000"/>
            <a:ext cx="47625" cy="800000"/>
          </a:xfrm>
          <a:prstGeom prst="rect">
            <a:avLst/>
          </a:prstGeom>
          <a:solidFill>
            <a:srgbClr val="89D6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817700" y="5220000"/>
            <a:ext cx="3205533" cy="25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150" b="1">
                <a:solidFill>
                  <a:srgbClr val="F4F2EC"/>
                </a:solidFill>
                <a:latin typeface="Calibri"/>
              </a:rPr>
              <a:t>Gullfoss helada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17700" y="5490000"/>
            <a:ext cx="3205533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AAB1B7"/>
                </a:solidFill>
                <a:latin typeface="Calibri"/>
              </a:rPr>
              <a:t>Menos afluencia y una luz dorada que dura casi todo el día.</a:t>
            </a:r>
          </a:p>
        </p:txBody>
      </p:sp>
      <p:pic>
        <p:nvPicPr>
          <p:cNvPr id="25" name="Picture 24" descr="i25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43233" y="4145000"/>
            <a:ext cx="3505533" cy="955000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4343233" y="5100000"/>
            <a:ext cx="3505533" cy="800000"/>
          </a:xfrm>
          <a:prstGeom prst="rect">
            <a:avLst/>
          </a:prstGeom>
          <a:solidFill>
            <a:srgbClr val="1116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4343233" y="5100000"/>
            <a:ext cx="47625" cy="800000"/>
          </a:xfrm>
          <a:prstGeom prst="rect">
            <a:avLst/>
          </a:prstGeom>
          <a:solidFill>
            <a:srgbClr val="89D6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4513233" y="5220000"/>
            <a:ext cx="3205533" cy="25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150" b="1">
                <a:solidFill>
                  <a:srgbClr val="F4F2EC"/>
                </a:solidFill>
                <a:latin typeface="Calibri"/>
              </a:rPr>
              <a:t>Baños geotérmicos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513233" y="5490000"/>
            <a:ext cx="3205533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AAB1B7"/>
                </a:solidFill>
                <a:latin typeface="Calibri"/>
              </a:rPr>
              <a:t>El contraste frío-calor es uno de los grandes recuerdos del viaje.</a:t>
            </a:r>
          </a:p>
        </p:txBody>
      </p:sp>
      <p:pic>
        <p:nvPicPr>
          <p:cNvPr id="30" name="Picture 29" descr="i26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38766" y="4145000"/>
            <a:ext cx="3505533" cy="955000"/>
          </a:xfrm>
          <a:prstGeom prst="rect">
            <a:avLst/>
          </a:prstGeom>
        </p:spPr>
      </p:pic>
      <p:sp>
        <p:nvSpPr>
          <p:cNvPr id="31" name="Rectangle 30"/>
          <p:cNvSpPr/>
          <p:nvPr/>
        </p:nvSpPr>
        <p:spPr>
          <a:xfrm>
            <a:off x="8038766" y="5100000"/>
            <a:ext cx="3505533" cy="800000"/>
          </a:xfrm>
          <a:prstGeom prst="rect">
            <a:avLst/>
          </a:prstGeom>
          <a:solidFill>
            <a:srgbClr val="1116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ectangle 31"/>
          <p:cNvSpPr/>
          <p:nvPr/>
        </p:nvSpPr>
        <p:spPr>
          <a:xfrm>
            <a:off x="8038766" y="5100000"/>
            <a:ext cx="47625" cy="800000"/>
          </a:xfrm>
          <a:prstGeom prst="rect">
            <a:avLst/>
          </a:prstGeom>
          <a:solidFill>
            <a:srgbClr val="89D6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8208766" y="5220000"/>
            <a:ext cx="3205533" cy="25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150" b="1">
                <a:solidFill>
                  <a:srgbClr val="F4F2EC"/>
                </a:solidFill>
                <a:latin typeface="Calibri"/>
              </a:rPr>
              <a:t>Caballo islandés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208766" y="5490000"/>
            <a:ext cx="3205533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AAB1B7"/>
                </a:solidFill>
                <a:latin typeface="Calibri"/>
              </a:rPr>
              <a:t>Raza pura desde el siglo IX; actividad opcional muy vendible.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47700" y="6130000"/>
            <a:ext cx="10896600" cy="30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1">
                <a:solidFill>
                  <a:srgbClr val="89D6D0"/>
                </a:solidFill>
                <a:latin typeface="Calibri"/>
              </a:rPr>
              <a:t>EN INVIERNO SE PLANIFICA ALREDEDOR DE LA LUZ: 4 - 7 HORAS ÚTILES AL DÍA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47700" y="6477000"/>
            <a:ext cx="4000500" cy="1714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650" b="1">
                <a:solidFill>
                  <a:srgbClr val="AAB1B7"/>
                </a:solidFill>
                <a:latin typeface="Calibri"/>
              </a:rPr>
              <a:t>IBERO VIAJES × BLACK ICE TRAVEL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0849000" y="6477000"/>
            <a:ext cx="657200" cy="1714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5000"/>
              </a:lnSpc>
            </a:pPr>
            <a:r>
              <a:rPr sz="650" b="1">
                <a:solidFill>
                  <a:srgbClr val="AAB1B7"/>
                </a:solidFill>
                <a:latin typeface="Calibri"/>
              </a:rPr>
              <a:t>25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090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7700" y="381000"/>
            <a:ext cx="9000000" cy="2476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750" b="1">
                <a:solidFill>
                  <a:srgbClr val="D52B2F"/>
                </a:solidFill>
                <a:latin typeface="Calibri"/>
              </a:rPr>
              <a:t>VERANO EN IMÁGENES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7700" y="700000"/>
            <a:ext cx="10896600" cy="7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5000"/>
              </a:lnSpc>
            </a:pPr>
            <a:r>
              <a:rPr sz="2200" b="1">
                <a:solidFill>
                  <a:srgbClr val="F4F2EC"/>
                </a:solidFill>
                <a:latin typeface="Calibri"/>
              </a:rPr>
              <a:t>Mayo a agosto: luz infinita y acceso total</a:t>
            </a:r>
          </a:p>
        </p:txBody>
      </p:sp>
      <p:sp>
        <p:nvSpPr>
          <p:cNvPr id="4" name="Rectangle 3"/>
          <p:cNvSpPr/>
          <p:nvPr/>
        </p:nvSpPr>
        <p:spPr>
          <a:xfrm>
            <a:off x="647700" y="1943100"/>
            <a:ext cx="10896600" cy="19050"/>
          </a:xfrm>
          <a:prstGeom prst="rect">
            <a:avLst/>
          </a:prstGeom>
          <a:solidFill>
            <a:srgbClr val="2A31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i2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700" y="2200000"/>
            <a:ext cx="3505533" cy="955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47700" y="3155000"/>
            <a:ext cx="3505533" cy="800000"/>
          </a:xfrm>
          <a:prstGeom prst="rect">
            <a:avLst/>
          </a:prstGeom>
          <a:solidFill>
            <a:srgbClr val="1116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47700" y="3155000"/>
            <a:ext cx="47625" cy="800000"/>
          </a:xfrm>
          <a:prstGeom prst="rect">
            <a:avLst/>
          </a:prstGeom>
          <a:solidFill>
            <a:srgbClr val="89D6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17700" y="3275000"/>
            <a:ext cx="3205533" cy="25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150" b="1">
                <a:solidFill>
                  <a:srgbClr val="F4F2EC"/>
                </a:solidFill>
                <a:latin typeface="Calibri"/>
              </a:rPr>
              <a:t>Lupinos en flor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17700" y="3545000"/>
            <a:ext cx="3205533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AAB1B7"/>
                </a:solidFill>
                <a:latin typeface="Calibri"/>
              </a:rPr>
              <a:t>Junio: el paisaje se cubre de morado en el sur y el oeste.</a:t>
            </a:r>
          </a:p>
        </p:txBody>
      </p:sp>
      <p:pic>
        <p:nvPicPr>
          <p:cNvPr id="10" name="Picture 9" descr="i2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3233" y="2200000"/>
            <a:ext cx="3505533" cy="95500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4343233" y="3155000"/>
            <a:ext cx="3505533" cy="800000"/>
          </a:xfrm>
          <a:prstGeom prst="rect">
            <a:avLst/>
          </a:prstGeom>
          <a:solidFill>
            <a:srgbClr val="1116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4343233" y="3155000"/>
            <a:ext cx="47625" cy="800000"/>
          </a:xfrm>
          <a:prstGeom prst="rect">
            <a:avLst/>
          </a:prstGeom>
          <a:solidFill>
            <a:srgbClr val="89D6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513233" y="3275000"/>
            <a:ext cx="3205533" cy="25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150" b="1">
                <a:solidFill>
                  <a:srgbClr val="F4F2EC"/>
                </a:solidFill>
                <a:latin typeface="Calibri"/>
              </a:rPr>
              <a:t>Frailecillos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13233" y="3545000"/>
            <a:ext cx="3205533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AAB1B7"/>
                </a:solidFill>
                <a:latin typeface="Calibri"/>
              </a:rPr>
              <a:t>De mayo a agosto en acantilados como Dyrhólaey y Látrabjarg.</a:t>
            </a:r>
          </a:p>
        </p:txBody>
      </p:sp>
      <p:pic>
        <p:nvPicPr>
          <p:cNvPr id="15" name="Picture 14" descr="i29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38766" y="2200000"/>
            <a:ext cx="3505533" cy="95500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8038766" y="3155000"/>
            <a:ext cx="3505533" cy="800000"/>
          </a:xfrm>
          <a:prstGeom prst="rect">
            <a:avLst/>
          </a:prstGeom>
          <a:solidFill>
            <a:srgbClr val="1116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8038766" y="3155000"/>
            <a:ext cx="47625" cy="800000"/>
          </a:xfrm>
          <a:prstGeom prst="rect">
            <a:avLst/>
          </a:prstGeom>
          <a:solidFill>
            <a:srgbClr val="89D6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208766" y="3275000"/>
            <a:ext cx="3205533" cy="25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150" b="1">
                <a:solidFill>
                  <a:srgbClr val="F4F2EC"/>
                </a:solidFill>
                <a:latin typeface="Calibri"/>
              </a:rPr>
              <a:t>Tierras Altas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208766" y="3545000"/>
            <a:ext cx="3205533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AAB1B7"/>
                </a:solidFill>
                <a:latin typeface="Calibri"/>
              </a:rPr>
              <a:t>Riolita de colores; solo con 4x4 y en temporada, de junio a septiembre.</a:t>
            </a:r>
          </a:p>
        </p:txBody>
      </p:sp>
      <p:pic>
        <p:nvPicPr>
          <p:cNvPr id="20" name="Picture 19" descr="i30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7700" y="4145000"/>
            <a:ext cx="3505533" cy="955000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647700" y="5100000"/>
            <a:ext cx="3505533" cy="800000"/>
          </a:xfrm>
          <a:prstGeom prst="rect">
            <a:avLst/>
          </a:prstGeom>
          <a:solidFill>
            <a:srgbClr val="1116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647700" y="5100000"/>
            <a:ext cx="47625" cy="800000"/>
          </a:xfrm>
          <a:prstGeom prst="rect">
            <a:avLst/>
          </a:prstGeom>
          <a:solidFill>
            <a:srgbClr val="89D6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817700" y="5220000"/>
            <a:ext cx="3205533" cy="25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150" b="1">
                <a:solidFill>
                  <a:srgbClr val="F4F2EC"/>
                </a:solidFill>
                <a:latin typeface="Calibri"/>
              </a:rPr>
              <a:t>Ríos glaciares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17700" y="5490000"/>
            <a:ext cx="3205533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AAB1B7"/>
                </a:solidFill>
                <a:latin typeface="Calibri"/>
              </a:rPr>
              <a:t>Vuelo o ruta 4x4 sobre el interior. Producto premium de verano.</a:t>
            </a:r>
          </a:p>
        </p:txBody>
      </p:sp>
      <p:pic>
        <p:nvPicPr>
          <p:cNvPr id="25" name="Picture 24" descr="i31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43233" y="4145000"/>
            <a:ext cx="3505533" cy="955000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4343233" y="5100000"/>
            <a:ext cx="3505533" cy="800000"/>
          </a:xfrm>
          <a:prstGeom prst="rect">
            <a:avLst/>
          </a:prstGeom>
          <a:solidFill>
            <a:srgbClr val="1116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4343233" y="5100000"/>
            <a:ext cx="47625" cy="800000"/>
          </a:xfrm>
          <a:prstGeom prst="rect">
            <a:avLst/>
          </a:prstGeom>
          <a:solidFill>
            <a:srgbClr val="89D6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4513233" y="5220000"/>
            <a:ext cx="3205533" cy="25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150" b="1">
                <a:solidFill>
                  <a:srgbClr val="F4F2EC"/>
                </a:solidFill>
                <a:latin typeface="Calibri"/>
              </a:rPr>
              <a:t>Húsavík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513233" y="5490000"/>
            <a:ext cx="3205533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AAB1B7"/>
                </a:solidFill>
                <a:latin typeface="Calibri"/>
              </a:rPr>
              <a:t>Capital de las ballenas del país; salidas de avistamiento diarias.</a:t>
            </a:r>
          </a:p>
        </p:txBody>
      </p:sp>
      <p:pic>
        <p:nvPicPr>
          <p:cNvPr id="30" name="Picture 29" descr="i32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38766" y="4145000"/>
            <a:ext cx="3505533" cy="955000"/>
          </a:xfrm>
          <a:prstGeom prst="rect">
            <a:avLst/>
          </a:prstGeom>
        </p:spPr>
      </p:pic>
      <p:sp>
        <p:nvSpPr>
          <p:cNvPr id="31" name="Rectangle 30"/>
          <p:cNvSpPr/>
          <p:nvPr/>
        </p:nvSpPr>
        <p:spPr>
          <a:xfrm>
            <a:off x="8038766" y="5100000"/>
            <a:ext cx="3505533" cy="800000"/>
          </a:xfrm>
          <a:prstGeom prst="rect">
            <a:avLst/>
          </a:prstGeom>
          <a:solidFill>
            <a:srgbClr val="1116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ectangle 31"/>
          <p:cNvSpPr/>
          <p:nvPr/>
        </p:nvSpPr>
        <p:spPr>
          <a:xfrm>
            <a:off x="8038766" y="5100000"/>
            <a:ext cx="47625" cy="800000"/>
          </a:xfrm>
          <a:prstGeom prst="rect">
            <a:avLst/>
          </a:prstGeom>
          <a:solidFill>
            <a:srgbClr val="89D6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8208766" y="5220000"/>
            <a:ext cx="3205533" cy="25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150" b="1">
                <a:solidFill>
                  <a:srgbClr val="F4F2EC"/>
                </a:solidFill>
                <a:latin typeface="Calibri"/>
              </a:rPr>
              <a:t>Sol de medianoche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208766" y="5490000"/>
            <a:ext cx="3205533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AAB1B7"/>
                </a:solidFill>
                <a:latin typeface="Calibri"/>
              </a:rPr>
              <a:t>En junio hay hasta 21 horas de luz: el día operativo se alarga.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47700" y="6130000"/>
            <a:ext cx="10896600" cy="30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1">
                <a:solidFill>
                  <a:srgbClr val="89D6D0"/>
                </a:solidFill>
                <a:latin typeface="Calibri"/>
              </a:rPr>
              <a:t>EN VERANO NO HAY AURORAS: SE VENDE PAISAJE, ACCESO Y ACTIVIDAD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47700" y="6477000"/>
            <a:ext cx="4000500" cy="1714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650" b="1">
                <a:solidFill>
                  <a:srgbClr val="AAB1B7"/>
                </a:solidFill>
                <a:latin typeface="Calibri"/>
              </a:rPr>
              <a:t>IBERO VIAJES × BLACK ICE TRAVEL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0849000" y="6477000"/>
            <a:ext cx="657200" cy="1714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5000"/>
              </a:lnSpc>
            </a:pPr>
            <a:r>
              <a:rPr sz="650" b="1">
                <a:solidFill>
                  <a:srgbClr val="AAB1B7"/>
                </a:solidFill>
                <a:latin typeface="Calibri"/>
              </a:rPr>
              <a:t>26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090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7700" y="381000"/>
            <a:ext cx="9000000" cy="2476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750" b="1">
                <a:solidFill>
                  <a:srgbClr val="D52B2F"/>
                </a:solidFill>
                <a:latin typeface="Calibri"/>
              </a:rPr>
              <a:t>NORTE Y ESTE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7700" y="700000"/>
            <a:ext cx="10896600" cy="7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5000"/>
              </a:lnSpc>
            </a:pPr>
            <a:r>
              <a:rPr sz="2200" b="1">
                <a:solidFill>
                  <a:srgbClr val="F4F2EC"/>
                </a:solidFill>
                <a:latin typeface="Calibri"/>
              </a:rPr>
              <a:t>La extensión que convierte un viaje en un circuito</a:t>
            </a:r>
          </a:p>
        </p:txBody>
      </p:sp>
      <p:sp>
        <p:nvSpPr>
          <p:cNvPr id="4" name="Rectangle 3"/>
          <p:cNvSpPr/>
          <p:nvPr/>
        </p:nvSpPr>
        <p:spPr>
          <a:xfrm>
            <a:off x="647700" y="1943100"/>
            <a:ext cx="10896600" cy="19050"/>
          </a:xfrm>
          <a:prstGeom prst="rect">
            <a:avLst/>
          </a:prstGeom>
          <a:solidFill>
            <a:srgbClr val="2A31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i3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700" y="2200000"/>
            <a:ext cx="3505533" cy="955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47700" y="3155000"/>
            <a:ext cx="3505533" cy="800000"/>
          </a:xfrm>
          <a:prstGeom prst="rect">
            <a:avLst/>
          </a:prstGeom>
          <a:solidFill>
            <a:srgbClr val="1116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47700" y="3155000"/>
            <a:ext cx="47625" cy="800000"/>
          </a:xfrm>
          <a:prstGeom prst="rect">
            <a:avLst/>
          </a:prstGeom>
          <a:solidFill>
            <a:srgbClr val="89D6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17700" y="3275000"/>
            <a:ext cx="3205533" cy="25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150" b="1">
                <a:solidFill>
                  <a:srgbClr val="F4F2EC"/>
                </a:solidFill>
                <a:latin typeface="Calibri"/>
              </a:rPr>
              <a:t>Goðafoss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17700" y="3545000"/>
            <a:ext cx="3205533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AAB1B7"/>
                </a:solidFill>
                <a:latin typeface="Calibri"/>
              </a:rPr>
              <a:t>'Cascada de los dioses': aquí se arrojaron los ídolos paganos en el año 1000.</a:t>
            </a:r>
          </a:p>
        </p:txBody>
      </p:sp>
      <p:pic>
        <p:nvPicPr>
          <p:cNvPr id="10" name="Picture 9" descr="i3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3233" y="2200000"/>
            <a:ext cx="3505533" cy="95500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4343233" y="3155000"/>
            <a:ext cx="3505533" cy="800000"/>
          </a:xfrm>
          <a:prstGeom prst="rect">
            <a:avLst/>
          </a:prstGeom>
          <a:solidFill>
            <a:srgbClr val="1116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4343233" y="3155000"/>
            <a:ext cx="47625" cy="800000"/>
          </a:xfrm>
          <a:prstGeom prst="rect">
            <a:avLst/>
          </a:prstGeom>
          <a:solidFill>
            <a:srgbClr val="89D6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513233" y="3275000"/>
            <a:ext cx="3205533" cy="25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150" b="1">
                <a:solidFill>
                  <a:srgbClr val="F4F2EC"/>
                </a:solidFill>
                <a:latin typeface="Calibri"/>
              </a:rPr>
              <a:t>Mývatn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13233" y="3545000"/>
            <a:ext cx="3205533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AAB1B7"/>
                </a:solidFill>
                <a:latin typeface="Calibri"/>
              </a:rPr>
              <a:t>Zona volcánica con pseudocráteres, Dimmuborgir y baños naturales.</a:t>
            </a:r>
          </a:p>
        </p:txBody>
      </p:sp>
      <p:pic>
        <p:nvPicPr>
          <p:cNvPr id="15" name="Picture 14" descr="i35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38766" y="2200000"/>
            <a:ext cx="3505533" cy="95500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8038766" y="3155000"/>
            <a:ext cx="3505533" cy="800000"/>
          </a:xfrm>
          <a:prstGeom prst="rect">
            <a:avLst/>
          </a:prstGeom>
          <a:solidFill>
            <a:srgbClr val="1116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8038766" y="3155000"/>
            <a:ext cx="47625" cy="800000"/>
          </a:xfrm>
          <a:prstGeom prst="rect">
            <a:avLst/>
          </a:prstGeom>
          <a:solidFill>
            <a:srgbClr val="89D6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208766" y="3275000"/>
            <a:ext cx="3205533" cy="25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150" b="1">
                <a:solidFill>
                  <a:srgbClr val="F4F2EC"/>
                </a:solidFill>
                <a:latin typeface="Calibri"/>
              </a:rPr>
              <a:t>Dettifoss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208766" y="3545000"/>
            <a:ext cx="3205533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AAB1B7"/>
                </a:solidFill>
                <a:latin typeface="Calibri"/>
              </a:rPr>
              <a:t>La cascada más potente de Europa: unos 193 m³ por segundo.</a:t>
            </a:r>
          </a:p>
        </p:txBody>
      </p:sp>
      <p:pic>
        <p:nvPicPr>
          <p:cNvPr id="20" name="Picture 19" descr="i36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7700" y="4145000"/>
            <a:ext cx="3505533" cy="955000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647700" y="5100000"/>
            <a:ext cx="3505533" cy="800000"/>
          </a:xfrm>
          <a:prstGeom prst="rect">
            <a:avLst/>
          </a:prstGeom>
          <a:solidFill>
            <a:srgbClr val="1116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647700" y="5100000"/>
            <a:ext cx="47625" cy="800000"/>
          </a:xfrm>
          <a:prstGeom prst="rect">
            <a:avLst/>
          </a:prstGeom>
          <a:solidFill>
            <a:srgbClr val="89D6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817700" y="5220000"/>
            <a:ext cx="3205533" cy="25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150" b="1">
                <a:solidFill>
                  <a:srgbClr val="F4F2EC"/>
                </a:solidFill>
                <a:latin typeface="Calibri"/>
              </a:rPr>
              <a:t>Akureyri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17700" y="5490000"/>
            <a:ext cx="3205533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AAB1B7"/>
                </a:solidFill>
                <a:latin typeface="Calibri"/>
              </a:rPr>
              <a:t>Capital del norte, 19.000 habitantes. Base de la extensión.</a:t>
            </a:r>
          </a:p>
        </p:txBody>
      </p:sp>
      <p:pic>
        <p:nvPicPr>
          <p:cNvPr id="25" name="Picture 24" descr="i37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43233" y="4145000"/>
            <a:ext cx="3505533" cy="955000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4343233" y="5100000"/>
            <a:ext cx="3505533" cy="800000"/>
          </a:xfrm>
          <a:prstGeom prst="rect">
            <a:avLst/>
          </a:prstGeom>
          <a:solidFill>
            <a:srgbClr val="1116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4343233" y="5100000"/>
            <a:ext cx="47625" cy="800000"/>
          </a:xfrm>
          <a:prstGeom prst="rect">
            <a:avLst/>
          </a:prstGeom>
          <a:solidFill>
            <a:srgbClr val="89D6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4513233" y="5220000"/>
            <a:ext cx="3205533" cy="25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150" b="1">
                <a:solidFill>
                  <a:srgbClr val="F4F2EC"/>
                </a:solidFill>
                <a:latin typeface="Calibri"/>
              </a:rPr>
              <a:t>Stuðlagil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513233" y="5490000"/>
            <a:ext cx="3205533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AAB1B7"/>
                </a:solidFill>
                <a:latin typeface="Calibri"/>
              </a:rPr>
              <a:t>Cañón de columnas basálticas en el este; muy fotogénico.</a:t>
            </a:r>
          </a:p>
        </p:txBody>
      </p:sp>
      <p:pic>
        <p:nvPicPr>
          <p:cNvPr id="30" name="Picture 29" descr="i38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38766" y="4145000"/>
            <a:ext cx="3505533" cy="955000"/>
          </a:xfrm>
          <a:prstGeom prst="rect">
            <a:avLst/>
          </a:prstGeom>
        </p:spPr>
      </p:pic>
      <p:sp>
        <p:nvSpPr>
          <p:cNvPr id="31" name="Rectangle 30"/>
          <p:cNvSpPr/>
          <p:nvPr/>
        </p:nvSpPr>
        <p:spPr>
          <a:xfrm>
            <a:off x="8038766" y="5100000"/>
            <a:ext cx="3505533" cy="800000"/>
          </a:xfrm>
          <a:prstGeom prst="rect">
            <a:avLst/>
          </a:prstGeom>
          <a:solidFill>
            <a:srgbClr val="1116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ectangle 31"/>
          <p:cNvSpPr/>
          <p:nvPr/>
        </p:nvSpPr>
        <p:spPr>
          <a:xfrm>
            <a:off x="8038766" y="5100000"/>
            <a:ext cx="47625" cy="800000"/>
          </a:xfrm>
          <a:prstGeom prst="rect">
            <a:avLst/>
          </a:prstGeom>
          <a:solidFill>
            <a:srgbClr val="89D6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8208766" y="5220000"/>
            <a:ext cx="3205533" cy="25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150" b="1">
                <a:solidFill>
                  <a:srgbClr val="F4F2EC"/>
                </a:solidFill>
                <a:latin typeface="Calibri"/>
              </a:rPr>
              <a:t>Seyðisfjörður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208766" y="5490000"/>
            <a:ext cx="3205533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AAB1B7"/>
                </a:solidFill>
                <a:latin typeface="Calibri"/>
              </a:rPr>
              <a:t>Fiordo del este con su calle arcoíris y casas de madera de colores.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47700" y="6130000"/>
            <a:ext cx="10896600" cy="30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1">
                <a:solidFill>
                  <a:srgbClr val="89D6D0"/>
                </a:solidFill>
                <a:latin typeface="Calibri"/>
              </a:rPr>
              <a:t>REQUIERE 3 - 4 DÍAS ADICIONALES O VUELO INTERNO REYKJAVÍK - AKUREYRI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47700" y="6477000"/>
            <a:ext cx="4000500" cy="1714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650" b="1">
                <a:solidFill>
                  <a:srgbClr val="AAB1B7"/>
                </a:solidFill>
                <a:latin typeface="Calibri"/>
              </a:rPr>
              <a:t>IBERO VIAJES × BLACK ICE TRAVEL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0849000" y="6477000"/>
            <a:ext cx="657200" cy="1714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5000"/>
              </a:lnSpc>
            </a:pPr>
            <a:r>
              <a:rPr sz="650" b="1">
                <a:solidFill>
                  <a:srgbClr val="AAB1B7"/>
                </a:solidFill>
                <a:latin typeface="Calibri"/>
              </a:rPr>
              <a:t>27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>
  <p:cSld>
    <p:bg>
      <p:bgPr>
        <a:solidFill xmlns:a="http://schemas.openxmlformats.org/drawingml/2006/main">
          <a:srgbClr val="07090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47465744-5BC6-4051-9235-369DBE9677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81000"/>
            <a:ext cx="6191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D52B2F"/>
                </a:solidFill>
              </a:defRPr>
            </a:pPr>
            <a:r>
              <a:rPr sz="975" b="1">
                <a:solidFill>
                  <a:srgbClr val="D52B2F"/>
                </a:solidFill>
              </a:rPr>
              <a:t>CONVERSACIÓN COMERCIAL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CBA6824-AA3B-40C4-8D78-3138B4F23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742950"/>
            <a:ext cx="10668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4F2EC"/>
                </a:solidFill>
              </a:defRPr>
            </a:pPr>
            <a:r>
              <a:rPr sz="2850" b="1">
                <a:solidFill>
                  <a:srgbClr val="F4F2EC"/>
                </a:solidFill>
              </a:rPr>
              <a:t>Cinco preguntas permiten vender mejor que veinte datos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C0840B2-6032-4415-A961-AD216E18AB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943100"/>
            <a:ext cx="108966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A3136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90E68CC-12D9-4825-87B9-58B13C74AE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77000"/>
            <a:ext cx="400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AAB1B7"/>
                </a:solidFill>
              </a:defRPr>
            </a:pPr>
            <a:r>
              <a:rPr sz="825" b="1">
                <a:solidFill>
                  <a:srgbClr val="AAB1B7"/>
                </a:solidFill>
              </a:rPr>
              <a:t>IBERO VIAJES × BLACK ICE TRAVEL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CFCE555-2F4D-45EF-836B-67E933B1AE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77000"/>
            <a:ext cx="4572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AAB1B7"/>
                </a:solidFill>
              </a:defRPr>
            </a:pPr>
            <a:r>
              <a:rPr sz="825" b="1">
                <a:solidFill>
                  <a:srgbClr val="AAB1B7"/>
                </a:solidFill>
              </a:rPr>
              <a:t>28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2315DD3-A937-45BB-8DE3-8EB308B7F7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190750"/>
            <a:ext cx="900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 wrap="none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D52B2F"/>
                </a:solidFill>
              </a:defRPr>
            </a:pPr>
            <a:r>
              <a:rPr sz="1725" b="1">
                <a:solidFill>
                  <a:srgbClr val="D52B2F"/>
                </a:solidFill>
              </a:rPr>
              <a:t>01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4BC9361-FC8C-474C-869C-76969E2B78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390775"/>
            <a:ext cx="4762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A3136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E6F4F95-DB8A-4EF1-B08C-AD6156C88E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52625" y="2181225"/>
            <a:ext cx="8763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F4F2EC"/>
                </a:solidFill>
              </a:defRPr>
            </a:pPr>
            <a:r>
              <a:rPr sz="1500" b="0">
                <a:solidFill>
                  <a:srgbClr val="F4F2EC"/>
                </a:solidFill>
              </a:rPr>
              <a:t>¿Ha viajado antes a destinos fríos?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7FE53CC-8645-4F1B-9FF2-25D71A0D56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886075"/>
            <a:ext cx="900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 wrap="none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D52B2F"/>
                </a:solidFill>
              </a:defRPr>
            </a:pPr>
            <a:r>
              <a:rPr sz="1725" b="1">
                <a:solidFill>
                  <a:srgbClr val="D52B2F"/>
                </a:solidFill>
              </a:rPr>
              <a:t>02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87D5B35-B26E-4782-BECF-0B723D2EE3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3086100"/>
            <a:ext cx="4762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A3136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751C8E4-5C90-42ED-B3E1-C000A1FE4A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52625" y="2876550"/>
            <a:ext cx="8763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F4F2EC"/>
                </a:solidFill>
              </a:defRPr>
            </a:pPr>
            <a:r>
              <a:rPr sz="1500" b="0">
                <a:solidFill>
                  <a:srgbClr val="F4F2EC"/>
                </a:solidFill>
              </a:rPr>
              <a:t>¿Qué le atrae más: auroras, paisajes o aventura?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66D0AFB-DD50-4FDB-892D-5991C573C3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581400"/>
            <a:ext cx="900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 wrap="none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D52B2F"/>
                </a:solidFill>
              </a:defRPr>
            </a:pPr>
            <a:r>
              <a:rPr sz="1725" b="1">
                <a:solidFill>
                  <a:srgbClr val="D52B2F"/>
                </a:solidFill>
              </a:rPr>
              <a:t>03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2EA87EE-289A-4599-812D-B9599858B0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3781425"/>
            <a:ext cx="4762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A3136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A97F4CB-A7E2-4D73-8DD2-D10FC4F3D9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52625" y="3571875"/>
            <a:ext cx="8763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F4F2EC"/>
                </a:solidFill>
              </a:defRPr>
            </a:pPr>
            <a:r>
              <a:rPr sz="1500" b="0">
                <a:solidFill>
                  <a:srgbClr val="F4F2EC"/>
                </a:solidFill>
              </a:rPr>
              <a:t>¿Prefiere un ritmo cómodo o muchas actividades?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0F87A22-EE5B-4211-8D36-1115FC70B2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276725"/>
            <a:ext cx="900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 wrap="none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D52B2F"/>
                </a:solidFill>
              </a:defRPr>
            </a:pPr>
            <a:r>
              <a:rPr sz="1725" b="1">
                <a:solidFill>
                  <a:srgbClr val="D52B2F"/>
                </a:solidFill>
              </a:rPr>
              <a:t>04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9E7F1A1-2F5B-49C9-A4B5-6954692450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4476750"/>
            <a:ext cx="4762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A3136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96D266D-3E98-4C6C-9A9B-BAC1088778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52625" y="4267200"/>
            <a:ext cx="8763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F4F2EC"/>
                </a:solidFill>
              </a:defRPr>
            </a:pPr>
            <a:r>
              <a:rPr sz="1500" b="0">
                <a:solidFill>
                  <a:srgbClr val="F4F2EC"/>
                </a:solidFill>
              </a:rPr>
              <a:t>¿Qué tan importante es la fotografía para usted?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BBA704A-5ECD-456A-B7BD-E191215A0A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972050"/>
            <a:ext cx="900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 wrap="none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D52B2F"/>
                </a:solidFill>
              </a:defRPr>
            </a:pPr>
            <a:r>
              <a:rPr sz="1725" b="1">
                <a:solidFill>
                  <a:srgbClr val="D52B2F"/>
                </a:solidFill>
              </a:rPr>
              <a:t>05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C702E55-4883-4201-B793-262D619EC0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5172075"/>
            <a:ext cx="4762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A3136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CF2CF79-A0DB-4BAC-8E5C-E22B66A65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52625" y="4962525"/>
            <a:ext cx="8763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4F2EC"/>
                </a:solidFill>
              </a:defRPr>
            </a:pPr>
            <a:r>
              <a:rPr sz="1500" b="1">
                <a:solidFill>
                  <a:srgbClr val="F4F2EC"/>
                </a:solidFill>
              </a:rPr>
              <a:t>¿Qué tendría que pasar para que este viaje fuera inolvidable?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436F5F1-D543-4C38-B0B1-8A801C5BE3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905500"/>
            <a:ext cx="108966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89D6D0"/>
                </a:solidFill>
              </a:defRPr>
            </a:pPr>
            <a:r>
              <a:rPr sz="1800" b="1">
                <a:solidFill>
                  <a:srgbClr val="89D6D0"/>
                </a:solidFill>
              </a:rPr>
              <a:t>Escuchar primero permite recomendar después.</a:t>
            </a:r>
          </a:p>
        </p:txBody>
      </p:sp>
    </p:spTree>
    <p:extLst>
      <p:ext uri="{BB962C8B-B14F-4D97-AF65-F5344CB8AC3E}">
        <p14:creationId xmlns:p14="http://schemas.microsoft.com/office/powerpoint/2010/main" val="2126294846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07090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4A4DB57F-5E4B-4256-8A0F-5317D89A60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81000"/>
            <a:ext cx="6191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D52B2F"/>
                </a:solidFill>
              </a:defRPr>
            </a:pPr>
            <a:r>
              <a:rPr sz="975" b="1">
                <a:solidFill>
                  <a:srgbClr val="D52B2F"/>
                </a:solidFill>
              </a:rPr>
              <a:t>LA IDEA CENTRAL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FD7384C-FF03-408D-B63A-E806A832A1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742950"/>
            <a:ext cx="10668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4F2EC"/>
                </a:solidFill>
              </a:defRPr>
            </a:pPr>
            <a:r>
              <a:rPr sz="2850" b="1">
                <a:solidFill>
                  <a:srgbClr val="F4F2EC"/>
                </a:solidFill>
              </a:rPr>
              <a:t>Islandia no compite por cantidad; compite por intensidad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265DA97-21A8-43E7-8FAD-48FD9AD555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943100"/>
            <a:ext cx="108966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A3136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17F67FD-8F63-400B-B8F5-471A7FB0A2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77000"/>
            <a:ext cx="400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AAB1B7"/>
                </a:solidFill>
              </a:defRPr>
            </a:pPr>
            <a:r>
              <a:rPr sz="825" b="1">
                <a:solidFill>
                  <a:srgbClr val="AAB1B7"/>
                </a:solidFill>
              </a:rPr>
              <a:t>IBERO VIAJES × BLACK ICE TRAVEL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0FFC9DB-E230-414D-ADDE-F79517E26A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77000"/>
            <a:ext cx="4572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AAB1B7"/>
                </a:solidFill>
              </a:defRPr>
            </a:pPr>
            <a:r>
              <a:rPr sz="825" b="1">
                <a:solidFill>
                  <a:srgbClr val="AAB1B7"/>
                </a:solidFill>
              </a:rPr>
              <a:t>3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EEE6898-3FF0-41B5-A0B0-97DF6652A4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209800"/>
            <a:ext cx="6096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4F2EC"/>
                </a:solidFill>
              </a:defRPr>
            </a:pPr>
            <a:r>
              <a:rPr sz="1875" b="1">
                <a:solidFill>
                  <a:srgbClr val="F4F2EC"/>
                </a:solidFill>
              </a:rPr>
              <a:t>En pocos días, el viajero puede experimentar paisajes que parecen pertenecer a mundos diferentes.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BCF0AD2-7300-43AA-B87E-D6CEEE5ECB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114550"/>
            <a:ext cx="4381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D52B2F"/>
                </a:solidFill>
              </a:defRPr>
            </a:pPr>
            <a:r>
              <a:rPr sz="1200" b="1">
                <a:solidFill>
                  <a:srgbClr val="D52B2F"/>
                </a:solidFill>
              </a:rPr>
              <a:t>01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9DB7DEA-68A8-421C-AAB9-E3BE5A17D9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2286000"/>
            <a:ext cx="5715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A3136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8D87FB1-2CC9-4AC6-AED7-A0048A5913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0" y="2095500"/>
            <a:ext cx="238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F4F2EC"/>
                </a:solidFill>
              </a:defRPr>
            </a:pPr>
            <a:r>
              <a:rPr sz="1425" b="1">
                <a:solidFill>
                  <a:srgbClr val="F4F2EC"/>
                </a:solidFill>
              </a:rPr>
              <a:t>VOLCANES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CC9FDAD-8EED-4199-A36D-AF754BF211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0" y="2390775"/>
            <a:ext cx="238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AAB1B7"/>
                </a:solidFill>
              </a:defRPr>
            </a:pPr>
            <a:r>
              <a:rPr sz="1125" b="0">
                <a:solidFill>
                  <a:srgbClr val="AAB1B7"/>
                </a:solidFill>
              </a:rPr>
              <a:t>Tierra viva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1C10540-F395-46D5-A064-4DDDA49360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857500"/>
            <a:ext cx="4381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D52B2F"/>
                </a:solidFill>
              </a:defRPr>
            </a:pPr>
            <a:r>
              <a:rPr sz="1200" b="1">
                <a:solidFill>
                  <a:srgbClr val="D52B2F"/>
                </a:solidFill>
              </a:rPr>
              <a:t>02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D679060-0A24-4951-BBE5-CE5387F84E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3028950"/>
            <a:ext cx="5715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A3136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A9BED1A-7401-4B23-8B1E-F4DF21958B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0" y="2838450"/>
            <a:ext cx="238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F4F2EC"/>
                </a:solidFill>
              </a:defRPr>
            </a:pPr>
            <a:r>
              <a:rPr sz="1425" b="1">
                <a:solidFill>
                  <a:srgbClr val="F4F2EC"/>
                </a:solidFill>
              </a:rPr>
              <a:t>GLACIARES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3A6D6C9-1B53-4999-95CB-826D18C054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0" y="3133725"/>
            <a:ext cx="238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AAB1B7"/>
                </a:solidFill>
              </a:defRPr>
            </a:pPr>
            <a:r>
              <a:rPr sz="1125" b="0">
                <a:solidFill>
                  <a:srgbClr val="AAB1B7"/>
                </a:solidFill>
              </a:rPr>
              <a:t>Hielo milenario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5B8BF4F-966E-4C02-ADFE-8E1A87031E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3600450"/>
            <a:ext cx="4381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D52B2F"/>
                </a:solidFill>
              </a:defRPr>
            </a:pPr>
            <a:r>
              <a:rPr sz="1200" b="1">
                <a:solidFill>
                  <a:srgbClr val="D52B2F"/>
                </a:solidFill>
              </a:rPr>
              <a:t>03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9265BB0-85C8-471F-87DD-0680743578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3771900"/>
            <a:ext cx="5715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A3136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EE6D40B-5841-4F93-98FD-0652909D26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0" y="3581400"/>
            <a:ext cx="238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F4F2EC"/>
                </a:solidFill>
              </a:defRPr>
            </a:pPr>
            <a:r>
              <a:rPr sz="1425" b="1">
                <a:solidFill>
                  <a:srgbClr val="F4F2EC"/>
                </a:solidFill>
              </a:rPr>
              <a:t>CASCADAS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62F262F-5499-4D83-9B53-23DD623961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0" y="3876675"/>
            <a:ext cx="238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AAB1B7"/>
                </a:solidFill>
              </a:defRPr>
            </a:pPr>
            <a:r>
              <a:rPr sz="1125" b="0">
                <a:solidFill>
                  <a:srgbClr val="AAB1B7"/>
                </a:solidFill>
              </a:rPr>
              <a:t>Fuerza natural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E65C501-9C67-45F0-A87F-FDC6B9DDC6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4343400"/>
            <a:ext cx="4381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D52B2F"/>
                </a:solidFill>
              </a:defRPr>
            </a:pPr>
            <a:r>
              <a:rPr sz="1200" b="1">
                <a:solidFill>
                  <a:srgbClr val="D52B2F"/>
                </a:solidFill>
              </a:rPr>
              <a:t>04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73169B9-93F5-4304-AF31-5E67B7AB11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4514850"/>
            <a:ext cx="5715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A3136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FBD83C2-3370-4712-8251-8744A77A3C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0" y="4324350"/>
            <a:ext cx="238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F4F2EC"/>
                </a:solidFill>
              </a:defRPr>
            </a:pPr>
            <a:r>
              <a:rPr sz="1425" b="1">
                <a:solidFill>
                  <a:srgbClr val="F4F2EC"/>
                </a:solidFill>
              </a:rPr>
              <a:t>PLAYAS NEGRAS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57335F9F-2A4B-4414-AC97-37E855BAA7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0" y="4619625"/>
            <a:ext cx="238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AAB1B7"/>
                </a:solidFill>
              </a:defRPr>
            </a:pPr>
            <a:r>
              <a:rPr sz="1125" b="0">
                <a:solidFill>
                  <a:srgbClr val="AAB1B7"/>
                </a:solidFill>
              </a:rPr>
              <a:t>Paisaje cinematográfico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D4B3B53D-861D-43E9-970C-2C3519726F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5086350"/>
            <a:ext cx="4381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D52B2F"/>
                </a:solidFill>
              </a:defRPr>
            </a:pPr>
            <a:r>
              <a:rPr sz="1200" b="1">
                <a:solidFill>
                  <a:srgbClr val="D52B2F"/>
                </a:solidFill>
              </a:rPr>
              <a:t>05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A2ECA0E6-6201-4675-AD05-BFE107DBA9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5257800"/>
            <a:ext cx="5715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9D6D0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AA977931-4142-4633-B424-7B7CBF9F23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0" y="5067300"/>
            <a:ext cx="238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F4F2EC"/>
                </a:solidFill>
              </a:defRPr>
            </a:pPr>
            <a:r>
              <a:rPr sz="1425" b="1">
                <a:solidFill>
                  <a:srgbClr val="F4F2EC"/>
                </a:solidFill>
              </a:rPr>
              <a:t>AURORAS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7758C565-9D30-432D-9CAA-0E7B517E6D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0" y="5362575"/>
            <a:ext cx="238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AAB1B7"/>
                </a:solidFill>
              </a:defRPr>
            </a:pPr>
            <a:r>
              <a:rPr sz="1125" b="0">
                <a:solidFill>
                  <a:srgbClr val="AAB1B7"/>
                </a:solidFill>
              </a:rPr>
              <a:t>El gran momento emocional</a:t>
            </a:r>
          </a:p>
        </p:txBody>
      </p:sp>
    </p:spTree>
    <p:extLst>
      <p:ext uri="{BB962C8B-B14F-4D97-AF65-F5344CB8AC3E}">
        <p14:creationId xmlns:p14="http://schemas.microsoft.com/office/powerpoint/2010/main" val="1697265375"/>
      </p:ext>
    </p:extLst>
  </p:cSld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090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7700" y="381000"/>
            <a:ext cx="9000000" cy="2476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750" b="1">
                <a:solidFill>
                  <a:srgbClr val="D52B2F"/>
                </a:solidFill>
                <a:latin typeface="Calibri"/>
              </a:rPr>
              <a:t>EQUIPAJE Y ROPA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7700" y="700000"/>
            <a:ext cx="10896600" cy="7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5000"/>
              </a:lnSpc>
            </a:pPr>
            <a:r>
              <a:rPr sz="2200" b="1">
                <a:solidFill>
                  <a:srgbClr val="F4F2EC"/>
                </a:solidFill>
                <a:latin typeface="Calibri"/>
              </a:rPr>
              <a:t>El asesor que explica bien el equipaje evita el 80 % de las incomodidades</a:t>
            </a:r>
          </a:p>
        </p:txBody>
      </p:sp>
      <p:sp>
        <p:nvSpPr>
          <p:cNvPr id="4" name="Rectangle 3"/>
          <p:cNvSpPr/>
          <p:nvPr/>
        </p:nvSpPr>
        <p:spPr>
          <a:xfrm>
            <a:off x="647700" y="1943100"/>
            <a:ext cx="10896600" cy="19050"/>
          </a:xfrm>
          <a:prstGeom prst="rect">
            <a:avLst/>
          </a:prstGeom>
          <a:solidFill>
            <a:srgbClr val="2A31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647700" y="2266950"/>
            <a:ext cx="3498866" cy="1600000"/>
          </a:xfrm>
          <a:prstGeom prst="roundRect">
            <a:avLst>
              <a:gd name="adj" fmla="val 3000"/>
            </a:avLst>
          </a:prstGeom>
          <a:solidFill>
            <a:srgbClr val="11161A"/>
          </a:solidFill>
          <a:ln w="9525">
            <a:solidFill>
              <a:srgbClr val="2A31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647700" y="2266950"/>
            <a:ext cx="66675" cy="1600000"/>
          </a:xfrm>
          <a:prstGeom prst="rect">
            <a:avLst/>
          </a:prstGeom>
          <a:solidFill>
            <a:srgbClr val="89D6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95350" y="2436950"/>
            <a:ext cx="3078866" cy="30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>
                <a:solidFill>
                  <a:srgbClr val="F4F2EC"/>
                </a:solidFill>
                <a:latin typeface="Calibri"/>
              </a:rPr>
              <a:t>Sistema de tres capas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95350" y="2766950"/>
            <a:ext cx="3078866" cy="104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950" b="0">
                <a:solidFill>
                  <a:srgbClr val="AAB1B7"/>
                </a:solidFill>
                <a:latin typeface="Calibri"/>
              </a:rPr>
              <a:t>Base térmica (lana merino o sintética, nunca algodón), capa intermedia de abrigo (polar o plumón) y capa exterior impermeable y cortavientos. El viento es el enemigo real, no la temperatura.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346566" y="2266950"/>
            <a:ext cx="3498866" cy="1600000"/>
          </a:xfrm>
          <a:prstGeom prst="roundRect">
            <a:avLst>
              <a:gd name="adj" fmla="val 3000"/>
            </a:avLst>
          </a:prstGeom>
          <a:solidFill>
            <a:srgbClr val="11161A"/>
          </a:solidFill>
          <a:ln w="9525">
            <a:solidFill>
              <a:srgbClr val="2A31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4346566" y="2266950"/>
            <a:ext cx="66675" cy="1600000"/>
          </a:xfrm>
          <a:prstGeom prst="rect">
            <a:avLst/>
          </a:prstGeom>
          <a:solidFill>
            <a:srgbClr val="89D6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94216" y="2436950"/>
            <a:ext cx="3078866" cy="30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>
                <a:solidFill>
                  <a:srgbClr val="F4F2EC"/>
                </a:solidFill>
                <a:latin typeface="Calibri"/>
              </a:rPr>
              <a:t>Imprescindibles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94216" y="2766950"/>
            <a:ext cx="3078866" cy="104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950" b="0">
                <a:solidFill>
                  <a:srgbClr val="AAB1B7"/>
                </a:solidFill>
                <a:latin typeface="Calibri"/>
              </a:rPr>
              <a:t>Calzado de trekking impermeable con buena suela, gorro, guantes, bufanda o buff, calcetines de lana, traje de baño y toalla de secado rápido para las piscinas geotérmicas.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045433" y="2266950"/>
            <a:ext cx="3498866" cy="1600000"/>
          </a:xfrm>
          <a:prstGeom prst="roundRect">
            <a:avLst>
              <a:gd name="adj" fmla="val 3000"/>
            </a:avLst>
          </a:prstGeom>
          <a:solidFill>
            <a:srgbClr val="11161A"/>
          </a:solidFill>
          <a:ln w="9525">
            <a:solidFill>
              <a:srgbClr val="2A31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8045433" y="2266950"/>
            <a:ext cx="66675" cy="1600000"/>
          </a:xfrm>
          <a:prstGeom prst="rect">
            <a:avLst/>
          </a:prstGeom>
          <a:solidFill>
            <a:srgbClr val="89D6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293083" y="2436950"/>
            <a:ext cx="3078866" cy="30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>
                <a:solidFill>
                  <a:srgbClr val="F4F2EC"/>
                </a:solidFill>
                <a:latin typeface="Calibri"/>
              </a:rPr>
              <a:t>Muy recomendable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93083" y="2766950"/>
            <a:ext cx="3078866" cy="104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950" b="0">
                <a:solidFill>
                  <a:srgbClr val="AAB1B7"/>
                </a:solidFill>
                <a:latin typeface="Calibri"/>
              </a:rPr>
              <a:t>Crampones ligeros para hielo urbano en invierno, pantalón impermeable, gafas de sol (la nieve refleja mucho), batería externa —el frío consume la carga— y protector de lluvia para la mochila.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47700" y="4066950"/>
            <a:ext cx="3498866" cy="1600000"/>
          </a:xfrm>
          <a:prstGeom prst="roundRect">
            <a:avLst>
              <a:gd name="adj" fmla="val 3000"/>
            </a:avLst>
          </a:prstGeom>
          <a:solidFill>
            <a:srgbClr val="11161A"/>
          </a:solidFill>
          <a:ln w="9525">
            <a:solidFill>
              <a:srgbClr val="2A31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647700" y="4066950"/>
            <a:ext cx="66675" cy="1600000"/>
          </a:xfrm>
          <a:prstGeom prst="rect">
            <a:avLst/>
          </a:prstGeom>
          <a:solidFill>
            <a:srgbClr val="89D6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95350" y="4236950"/>
            <a:ext cx="3078866" cy="30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>
                <a:solidFill>
                  <a:srgbClr val="F4F2EC"/>
                </a:solidFill>
                <a:latin typeface="Calibri"/>
              </a:rPr>
              <a:t>No hace falta llevar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95350" y="4566950"/>
            <a:ext cx="3078866" cy="104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950" b="0">
                <a:solidFill>
                  <a:srgbClr val="AAB1B7"/>
                </a:solidFill>
                <a:latin typeface="Calibri"/>
              </a:rPr>
              <a:t>Adaptador americano (el enchufe es europeo tipo F), botellas de agua —el agua del grifo es excelente— ni ropa formal: Islandia es un destino informal en todo momento.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4346566" y="4066950"/>
            <a:ext cx="3498866" cy="1600000"/>
          </a:xfrm>
          <a:prstGeom prst="roundRect">
            <a:avLst>
              <a:gd name="adj" fmla="val 3000"/>
            </a:avLst>
          </a:prstGeom>
          <a:solidFill>
            <a:srgbClr val="11161A"/>
          </a:solidFill>
          <a:ln w="9525">
            <a:solidFill>
              <a:srgbClr val="2A31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4346566" y="4066950"/>
            <a:ext cx="66675" cy="1600000"/>
          </a:xfrm>
          <a:prstGeom prst="rect">
            <a:avLst/>
          </a:prstGeom>
          <a:solidFill>
            <a:srgbClr val="89D6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4594216" y="4236950"/>
            <a:ext cx="3078866" cy="30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>
                <a:solidFill>
                  <a:srgbClr val="F4F2EC"/>
                </a:solidFill>
                <a:latin typeface="Calibri"/>
              </a:rPr>
              <a:t>Equipo que aportamos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594216" y="4566950"/>
            <a:ext cx="3078866" cy="104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950" b="0">
                <a:solidFill>
                  <a:srgbClr val="AAB1B7"/>
                </a:solidFill>
                <a:latin typeface="Calibri"/>
              </a:rPr>
              <a:t>En las actividades sobre glaciar se entrega crampones, arnés, casco y piolet, y siempre se opera con guía certificado. El cliente no compra nada de esto.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8045433" y="4066950"/>
            <a:ext cx="3498866" cy="1600000"/>
          </a:xfrm>
          <a:prstGeom prst="roundRect">
            <a:avLst>
              <a:gd name="adj" fmla="val 3000"/>
            </a:avLst>
          </a:prstGeom>
          <a:solidFill>
            <a:srgbClr val="11161A"/>
          </a:solidFill>
          <a:ln w="9525">
            <a:solidFill>
              <a:srgbClr val="2A31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8045433" y="4066950"/>
            <a:ext cx="66675" cy="1600000"/>
          </a:xfrm>
          <a:prstGeom prst="rect">
            <a:avLst/>
          </a:prstGeom>
          <a:solidFill>
            <a:srgbClr val="89D6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8293083" y="4236950"/>
            <a:ext cx="3078866" cy="30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>
                <a:solidFill>
                  <a:srgbClr val="F4F2EC"/>
                </a:solidFill>
                <a:latin typeface="Calibri"/>
              </a:rPr>
              <a:t>Presupuesto en destino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293083" y="4566950"/>
            <a:ext cx="3078866" cy="104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950" b="0">
                <a:solidFill>
                  <a:srgbClr val="AAB1B7"/>
                </a:solidFill>
                <a:latin typeface="Calibri"/>
              </a:rPr>
              <a:t>Islandia es un destino caro: conviene anticipar el gasto en comidas fuera del programa y en compras. Decirlo por adelantado genera confianza; ocultarlo genera reclamos.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47700" y="6477000"/>
            <a:ext cx="4000500" cy="1714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650" b="1">
                <a:solidFill>
                  <a:srgbClr val="AAB1B7"/>
                </a:solidFill>
                <a:latin typeface="Calibri"/>
              </a:rPr>
              <a:t>IBERO VIAJES × BLACK ICE TRAVEL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0849000" y="6477000"/>
            <a:ext cx="657200" cy="1714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5000"/>
              </a:lnSpc>
            </a:pPr>
            <a:r>
              <a:rPr sz="650" b="1">
                <a:solidFill>
                  <a:srgbClr val="AAB1B7"/>
                </a:solidFill>
                <a:latin typeface="Calibri"/>
              </a:rPr>
              <a:t>29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090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7700" y="381000"/>
            <a:ext cx="9000000" cy="2476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750" b="1">
                <a:solidFill>
                  <a:srgbClr val="D52B2F"/>
                </a:solidFill>
                <a:latin typeface="Calibri"/>
              </a:rPr>
              <a:t>SEGURIDAD Y LOGÍSTICA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7700" y="700000"/>
            <a:ext cx="10896600" cy="7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5000"/>
              </a:lnSpc>
            </a:pPr>
            <a:r>
              <a:rPr sz="2200" b="1">
                <a:solidFill>
                  <a:srgbClr val="F4F2EC"/>
                </a:solidFill>
                <a:latin typeface="Calibri"/>
              </a:rPr>
              <a:t>Es lo que respalda el precio del programa</a:t>
            </a:r>
          </a:p>
        </p:txBody>
      </p:sp>
      <p:sp>
        <p:nvSpPr>
          <p:cNvPr id="4" name="Rectangle 3"/>
          <p:cNvSpPr/>
          <p:nvPr/>
        </p:nvSpPr>
        <p:spPr>
          <a:xfrm>
            <a:off x="647700" y="1943100"/>
            <a:ext cx="10896600" cy="19050"/>
          </a:xfrm>
          <a:prstGeom prst="rect">
            <a:avLst/>
          </a:prstGeom>
          <a:solidFill>
            <a:srgbClr val="2A31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647700" y="2266950"/>
            <a:ext cx="3498866" cy="1600000"/>
          </a:xfrm>
          <a:prstGeom prst="roundRect">
            <a:avLst>
              <a:gd name="adj" fmla="val 3000"/>
            </a:avLst>
          </a:prstGeom>
          <a:solidFill>
            <a:srgbClr val="11161A"/>
          </a:solidFill>
          <a:ln w="9525">
            <a:solidFill>
              <a:srgbClr val="2A31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647700" y="2266950"/>
            <a:ext cx="66675" cy="1600000"/>
          </a:xfrm>
          <a:prstGeom prst="rect">
            <a:avLst/>
          </a:prstGeom>
          <a:solidFill>
            <a:srgbClr val="89D6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95350" y="2436950"/>
            <a:ext cx="3078866" cy="30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>
                <a:solidFill>
                  <a:srgbClr val="F4F2EC"/>
                </a:solidFill>
                <a:latin typeface="Calibri"/>
              </a:rPr>
              <a:t>Conducción en invierno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95350" y="2766950"/>
            <a:ext cx="3078866" cy="104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950" b="0">
                <a:solidFill>
                  <a:srgbClr val="AAB1B7"/>
                </a:solidFill>
                <a:latin typeface="Calibri"/>
              </a:rPr>
              <a:t>Neumáticos de invierno obligatorios por normativa entre el 1 de noviembre y el 14 de abril. Nuestros vehículos operan con equipamiento y conductores acostumbrados a viento, hielo y ventisca.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346566" y="2266950"/>
            <a:ext cx="3498866" cy="1600000"/>
          </a:xfrm>
          <a:prstGeom prst="roundRect">
            <a:avLst>
              <a:gd name="adj" fmla="val 3000"/>
            </a:avLst>
          </a:prstGeom>
          <a:solidFill>
            <a:srgbClr val="11161A"/>
          </a:solidFill>
          <a:ln w="9525">
            <a:solidFill>
              <a:srgbClr val="2A31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4346566" y="2266950"/>
            <a:ext cx="66675" cy="1600000"/>
          </a:xfrm>
          <a:prstGeom prst="rect">
            <a:avLst/>
          </a:prstGeom>
          <a:solidFill>
            <a:srgbClr val="89D6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94216" y="2436950"/>
            <a:ext cx="3078866" cy="30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>
                <a:solidFill>
                  <a:srgbClr val="F4F2EC"/>
                </a:solidFill>
                <a:latin typeface="Calibri"/>
              </a:rPr>
              <a:t>Fuentes oficiales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94216" y="2766950"/>
            <a:ext cx="3078866" cy="104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950" b="0">
                <a:solidFill>
                  <a:srgbClr val="AAB1B7"/>
                </a:solidFill>
                <a:latin typeface="Calibri"/>
              </a:rPr>
              <a:t>Trabajamos con la información de vedur.is (meteorología) y road.is (estado de carreteras), y con el sistema de avisos SafeTravel. Si una vía se cierra, se reorganiza el día.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045433" y="2266950"/>
            <a:ext cx="3498866" cy="1600000"/>
          </a:xfrm>
          <a:prstGeom prst="roundRect">
            <a:avLst>
              <a:gd name="adj" fmla="val 3000"/>
            </a:avLst>
          </a:prstGeom>
          <a:solidFill>
            <a:srgbClr val="11161A"/>
          </a:solidFill>
          <a:ln w="9525">
            <a:solidFill>
              <a:srgbClr val="2A31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8045433" y="2266950"/>
            <a:ext cx="66675" cy="1600000"/>
          </a:xfrm>
          <a:prstGeom prst="rect">
            <a:avLst/>
          </a:prstGeom>
          <a:solidFill>
            <a:srgbClr val="89D6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293083" y="2436950"/>
            <a:ext cx="3078866" cy="30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>
                <a:solidFill>
                  <a:srgbClr val="F4F2EC"/>
                </a:solidFill>
                <a:latin typeface="Calibri"/>
              </a:rPr>
              <a:t>Riesgos reales del destino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93083" y="2766950"/>
            <a:ext cx="3078866" cy="104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950" b="0">
                <a:solidFill>
                  <a:srgbClr val="AAB1B7"/>
                </a:solidFill>
                <a:latin typeface="Calibri"/>
              </a:rPr>
              <a:t>Sneaker waves en Reynisfjara, viento que arranca puertas de vehículos, hielo en senderos y zonas geotérmicas con agua hirviendo. Todo se gestiona con briefing y con guía presente.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47700" y="4066950"/>
            <a:ext cx="3498866" cy="1600000"/>
          </a:xfrm>
          <a:prstGeom prst="roundRect">
            <a:avLst>
              <a:gd name="adj" fmla="val 3000"/>
            </a:avLst>
          </a:prstGeom>
          <a:solidFill>
            <a:srgbClr val="11161A"/>
          </a:solidFill>
          <a:ln w="9525">
            <a:solidFill>
              <a:srgbClr val="2A31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647700" y="4066950"/>
            <a:ext cx="66675" cy="1600000"/>
          </a:xfrm>
          <a:prstGeom prst="rect">
            <a:avLst/>
          </a:prstGeom>
          <a:solidFill>
            <a:srgbClr val="89D6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95350" y="4236950"/>
            <a:ext cx="3078866" cy="30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>
                <a:solidFill>
                  <a:srgbClr val="F4F2EC"/>
                </a:solidFill>
                <a:latin typeface="Calibri"/>
              </a:rPr>
              <a:t>Actividad volcánica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95350" y="4566950"/>
            <a:ext cx="3078866" cy="104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950" b="0">
                <a:solidFill>
                  <a:srgbClr val="AAB1B7"/>
                </a:solidFill>
                <a:latin typeface="Calibri"/>
              </a:rPr>
              <a:t>La península de Reykjanes está en un ciclo eruptivo desde 2021. El turismo sigue operando con normalidad, pero puede haber cierres puntuales del Blue Lagoon o de accesos concretos: por eso siempre hay plan B.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4346566" y="4066950"/>
            <a:ext cx="3498866" cy="1600000"/>
          </a:xfrm>
          <a:prstGeom prst="roundRect">
            <a:avLst>
              <a:gd name="adj" fmla="val 3000"/>
            </a:avLst>
          </a:prstGeom>
          <a:solidFill>
            <a:srgbClr val="11161A"/>
          </a:solidFill>
          <a:ln w="9525">
            <a:solidFill>
              <a:srgbClr val="2A31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4346566" y="4066950"/>
            <a:ext cx="66675" cy="1600000"/>
          </a:xfrm>
          <a:prstGeom prst="rect">
            <a:avLst/>
          </a:prstGeom>
          <a:solidFill>
            <a:srgbClr val="89D6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4594216" y="4236950"/>
            <a:ext cx="3078866" cy="30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>
                <a:solidFill>
                  <a:srgbClr val="F4F2EC"/>
                </a:solidFill>
                <a:latin typeface="Calibri"/>
              </a:rPr>
              <a:t>Salud y emergencias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594216" y="4566950"/>
            <a:ext cx="3078866" cy="104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950" b="0">
                <a:solidFill>
                  <a:srgbClr val="AAB1B7"/>
                </a:solidFill>
                <a:latin typeface="Calibri"/>
              </a:rPr>
              <a:t>Sistema sanitario de primer nivel y número único de emergencias 112, con app oficial de rastreo. Se recomienda siempre seguro de viaje con cobertura de actividades al aire libre.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8045433" y="4066950"/>
            <a:ext cx="3498866" cy="1600000"/>
          </a:xfrm>
          <a:prstGeom prst="roundRect">
            <a:avLst>
              <a:gd name="adj" fmla="val 3000"/>
            </a:avLst>
          </a:prstGeom>
          <a:solidFill>
            <a:srgbClr val="11161A"/>
          </a:solidFill>
          <a:ln w="9525">
            <a:solidFill>
              <a:srgbClr val="2A31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8045433" y="4066950"/>
            <a:ext cx="66675" cy="1600000"/>
          </a:xfrm>
          <a:prstGeom prst="rect">
            <a:avLst/>
          </a:prstGeom>
          <a:solidFill>
            <a:srgbClr val="89D6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8293083" y="4236950"/>
            <a:ext cx="3078866" cy="30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>
                <a:solidFill>
                  <a:srgbClr val="F4F2EC"/>
                </a:solidFill>
                <a:latin typeface="Calibri"/>
              </a:rPr>
              <a:t>Nuestra operación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293083" y="4566950"/>
            <a:ext cx="3078866" cy="104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950" b="0">
                <a:solidFill>
                  <a:srgbClr val="AAB1B7"/>
                </a:solidFill>
                <a:latin typeface="Calibri"/>
              </a:rPr>
              <a:t>Flota propia, guías en español, licencia turística vigente y coordinación permanente durante el viaje. El cliente nunca queda solo resolviendo un imprevisto.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47700" y="6477000"/>
            <a:ext cx="4000500" cy="1714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650" b="1">
                <a:solidFill>
                  <a:srgbClr val="AAB1B7"/>
                </a:solidFill>
                <a:latin typeface="Calibri"/>
              </a:rPr>
              <a:t>IBERO VIAJES × BLACK ICE TRAVEL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0849000" y="6477000"/>
            <a:ext cx="657200" cy="1714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5000"/>
              </a:lnSpc>
            </a:pPr>
            <a:r>
              <a:rPr sz="650" b="1">
                <a:solidFill>
                  <a:srgbClr val="AAB1B7"/>
                </a:solidFill>
                <a:latin typeface="Calibri"/>
              </a:rPr>
              <a:t>30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090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7700" y="381000"/>
            <a:ext cx="9000000" cy="2476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750" b="1">
                <a:solidFill>
                  <a:srgbClr val="D52B2F"/>
                </a:solidFill>
                <a:latin typeface="Calibri"/>
              </a:rPr>
              <a:t>FLOTA PROPIA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7700" y="700000"/>
            <a:ext cx="10896600" cy="7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5000"/>
              </a:lnSpc>
            </a:pPr>
            <a:r>
              <a:rPr sz="2200" b="1">
                <a:solidFill>
                  <a:srgbClr val="F4F2EC"/>
                </a:solidFill>
                <a:latin typeface="Calibri"/>
              </a:rPr>
              <a:t>El vehículo correcto para cada tamaño de grupo</a:t>
            </a:r>
          </a:p>
        </p:txBody>
      </p:sp>
      <p:sp>
        <p:nvSpPr>
          <p:cNvPr id="4" name="Rectangle 3"/>
          <p:cNvSpPr/>
          <p:nvPr/>
        </p:nvSpPr>
        <p:spPr>
          <a:xfrm>
            <a:off x="647700" y="1943100"/>
            <a:ext cx="10896600" cy="19050"/>
          </a:xfrm>
          <a:prstGeom prst="rect">
            <a:avLst/>
          </a:prstGeom>
          <a:solidFill>
            <a:srgbClr val="2A31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i3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700" y="2200000"/>
            <a:ext cx="3505533" cy="955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47700" y="3155000"/>
            <a:ext cx="3505533" cy="800000"/>
          </a:xfrm>
          <a:prstGeom prst="rect">
            <a:avLst/>
          </a:prstGeom>
          <a:solidFill>
            <a:srgbClr val="1116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47700" y="3155000"/>
            <a:ext cx="47625" cy="800000"/>
          </a:xfrm>
          <a:prstGeom prst="rect">
            <a:avLst/>
          </a:prstGeom>
          <a:solidFill>
            <a:srgbClr val="89D6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17700" y="3275000"/>
            <a:ext cx="3205533" cy="25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150" b="1">
                <a:solidFill>
                  <a:srgbClr val="F4F2EC"/>
                </a:solidFill>
                <a:latin typeface="Calibri"/>
              </a:rPr>
              <a:t>Sprinter 9 - 11 plazas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17700" y="3545000"/>
            <a:ext cx="3205533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AAB1B7"/>
                </a:solidFill>
                <a:latin typeface="Calibri"/>
              </a:rPr>
              <a:t>Grupos pequeños, familias y viajes a medida. Gran maniobrabilidad.</a:t>
            </a:r>
          </a:p>
        </p:txBody>
      </p:sp>
      <p:pic>
        <p:nvPicPr>
          <p:cNvPr id="10" name="Picture 9" descr="i4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3233" y="2200000"/>
            <a:ext cx="3505533" cy="95500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4343233" y="3155000"/>
            <a:ext cx="3505533" cy="800000"/>
          </a:xfrm>
          <a:prstGeom prst="rect">
            <a:avLst/>
          </a:prstGeom>
          <a:solidFill>
            <a:srgbClr val="1116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4343233" y="3155000"/>
            <a:ext cx="47625" cy="800000"/>
          </a:xfrm>
          <a:prstGeom prst="rect">
            <a:avLst/>
          </a:prstGeom>
          <a:solidFill>
            <a:srgbClr val="89D6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513233" y="3275000"/>
            <a:ext cx="3205533" cy="25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150" b="1">
                <a:solidFill>
                  <a:srgbClr val="F4F2EC"/>
                </a:solidFill>
                <a:latin typeface="Calibri"/>
              </a:rPr>
              <a:t>Sprinter 16 plazas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13233" y="3545000"/>
            <a:ext cx="3205533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AAB1B7"/>
                </a:solidFill>
                <a:latin typeface="Calibri"/>
              </a:rPr>
              <a:t>El formato más habitual para grupos de agencia.</a:t>
            </a:r>
          </a:p>
        </p:txBody>
      </p:sp>
      <p:pic>
        <p:nvPicPr>
          <p:cNvPr id="15" name="Picture 14" descr="i4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38766" y="2200000"/>
            <a:ext cx="3505533" cy="95500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8038766" y="3155000"/>
            <a:ext cx="3505533" cy="800000"/>
          </a:xfrm>
          <a:prstGeom prst="rect">
            <a:avLst/>
          </a:prstGeom>
          <a:solidFill>
            <a:srgbClr val="1116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8038766" y="3155000"/>
            <a:ext cx="47625" cy="800000"/>
          </a:xfrm>
          <a:prstGeom prst="rect">
            <a:avLst/>
          </a:prstGeom>
          <a:solidFill>
            <a:srgbClr val="89D6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208766" y="3275000"/>
            <a:ext cx="3205533" cy="25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150" b="1">
                <a:solidFill>
                  <a:srgbClr val="F4F2EC"/>
                </a:solidFill>
                <a:latin typeface="Calibri"/>
              </a:rPr>
              <a:t>Sprinter 4x4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208766" y="3545000"/>
            <a:ext cx="3205533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AAB1B7"/>
                </a:solidFill>
                <a:latin typeface="Calibri"/>
              </a:rPr>
              <a:t>Tracción total para invierno y para accesos exigentes.</a:t>
            </a:r>
          </a:p>
        </p:txBody>
      </p:sp>
      <p:pic>
        <p:nvPicPr>
          <p:cNvPr id="20" name="Picture 19" descr="i42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7700" y="4145000"/>
            <a:ext cx="3505533" cy="955000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647700" y="5100000"/>
            <a:ext cx="3505533" cy="800000"/>
          </a:xfrm>
          <a:prstGeom prst="rect">
            <a:avLst/>
          </a:prstGeom>
          <a:solidFill>
            <a:srgbClr val="1116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647700" y="5100000"/>
            <a:ext cx="47625" cy="800000"/>
          </a:xfrm>
          <a:prstGeom prst="rect">
            <a:avLst/>
          </a:prstGeom>
          <a:solidFill>
            <a:srgbClr val="89D6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817700" y="5220000"/>
            <a:ext cx="3205533" cy="25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150" b="1">
                <a:solidFill>
                  <a:srgbClr val="F4F2EC"/>
                </a:solidFill>
                <a:latin typeface="Calibri"/>
              </a:rPr>
              <a:t>Iveco 29 plazas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17700" y="5490000"/>
            <a:ext cx="3205533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AAB1B7"/>
                </a:solidFill>
                <a:latin typeface="Calibri"/>
              </a:rPr>
              <a:t>Grupos grandes con bodega amplia para equipaje.</a:t>
            </a:r>
          </a:p>
        </p:txBody>
      </p:sp>
      <p:pic>
        <p:nvPicPr>
          <p:cNvPr id="25" name="Picture 24" descr="i43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43233" y="4145000"/>
            <a:ext cx="3505533" cy="955000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4343233" y="5100000"/>
            <a:ext cx="3505533" cy="800000"/>
          </a:xfrm>
          <a:prstGeom prst="rect">
            <a:avLst/>
          </a:prstGeom>
          <a:solidFill>
            <a:srgbClr val="1116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4343233" y="5100000"/>
            <a:ext cx="47625" cy="800000"/>
          </a:xfrm>
          <a:prstGeom prst="rect">
            <a:avLst/>
          </a:prstGeom>
          <a:solidFill>
            <a:srgbClr val="89D6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4513233" y="5220000"/>
            <a:ext cx="3205533" cy="25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150" b="1">
                <a:solidFill>
                  <a:srgbClr val="F4F2EC"/>
                </a:solidFill>
                <a:latin typeface="Calibri"/>
              </a:rPr>
              <a:t>Interior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513233" y="5490000"/>
            <a:ext cx="3205533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AAB1B7"/>
                </a:solidFill>
                <a:latin typeface="Calibri"/>
              </a:rPr>
              <a:t>Butacas reclinables, calefacción y espacio real para 8 horas de ruta.</a:t>
            </a:r>
          </a:p>
        </p:txBody>
      </p:sp>
      <p:pic>
        <p:nvPicPr>
          <p:cNvPr id="30" name="Picture 29" descr="i44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38766" y="4145000"/>
            <a:ext cx="3505533" cy="955000"/>
          </a:xfrm>
          <a:prstGeom prst="rect">
            <a:avLst/>
          </a:prstGeom>
        </p:spPr>
      </p:pic>
      <p:sp>
        <p:nvSpPr>
          <p:cNvPr id="31" name="Rectangle 30"/>
          <p:cNvSpPr/>
          <p:nvPr/>
        </p:nvSpPr>
        <p:spPr>
          <a:xfrm>
            <a:off x="8038766" y="5100000"/>
            <a:ext cx="3505533" cy="800000"/>
          </a:xfrm>
          <a:prstGeom prst="rect">
            <a:avLst/>
          </a:prstGeom>
          <a:solidFill>
            <a:srgbClr val="1116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ectangle 31"/>
          <p:cNvSpPr/>
          <p:nvPr/>
        </p:nvSpPr>
        <p:spPr>
          <a:xfrm>
            <a:off x="8038766" y="5100000"/>
            <a:ext cx="47625" cy="800000"/>
          </a:xfrm>
          <a:prstGeom prst="rect">
            <a:avLst/>
          </a:prstGeom>
          <a:solidFill>
            <a:srgbClr val="89D6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8208766" y="5220000"/>
            <a:ext cx="3205533" cy="25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150" b="1">
                <a:solidFill>
                  <a:srgbClr val="F4F2EC"/>
                </a:solidFill>
                <a:latin typeface="Calibri"/>
              </a:rPr>
              <a:t>En ruta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208766" y="5490000"/>
            <a:ext cx="3205533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AAB1B7"/>
                </a:solidFill>
                <a:latin typeface="Calibri"/>
              </a:rPr>
              <a:t>Conductores acostumbrados a viento, hielo y ventisca.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47700" y="6130000"/>
            <a:ext cx="10896600" cy="30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1">
                <a:solidFill>
                  <a:srgbClr val="89D6D0"/>
                </a:solidFill>
                <a:latin typeface="Calibri"/>
              </a:rPr>
              <a:t>FLOTA PROPIA: AL NO SUBCONTRATAR EL TRANSPORTE, EL CONTROL OPERATIVO ES NUESTRO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47700" y="6477000"/>
            <a:ext cx="4000500" cy="1714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650" b="1">
                <a:solidFill>
                  <a:srgbClr val="AAB1B7"/>
                </a:solidFill>
                <a:latin typeface="Calibri"/>
              </a:rPr>
              <a:t>IBERO VIAJES × BLACK ICE TRAVEL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0849000" y="6477000"/>
            <a:ext cx="657200" cy="1714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5000"/>
              </a:lnSpc>
            </a:pPr>
            <a:r>
              <a:rPr sz="650" b="1">
                <a:solidFill>
                  <a:srgbClr val="AAB1B7"/>
                </a:solidFill>
                <a:latin typeface="Calibri"/>
              </a:rPr>
              <a:t>31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090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7700" y="381000"/>
            <a:ext cx="9000000" cy="2476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750" b="1">
                <a:solidFill>
                  <a:srgbClr val="D52B2F"/>
                </a:solidFill>
                <a:latin typeface="Calibri"/>
              </a:rPr>
              <a:t>OPERACIÓN EN TERRENO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7700" y="700000"/>
            <a:ext cx="10896600" cy="7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5000"/>
              </a:lnSpc>
            </a:pPr>
            <a:r>
              <a:rPr sz="2200" b="1">
                <a:solidFill>
                  <a:srgbClr val="F4F2EC"/>
                </a:solidFill>
                <a:latin typeface="Calibri"/>
              </a:rPr>
              <a:t>Esto es lo que el cliente no ve en el folleto</a:t>
            </a:r>
          </a:p>
        </p:txBody>
      </p:sp>
      <p:sp>
        <p:nvSpPr>
          <p:cNvPr id="4" name="Rectangle 3"/>
          <p:cNvSpPr/>
          <p:nvPr/>
        </p:nvSpPr>
        <p:spPr>
          <a:xfrm>
            <a:off x="647700" y="1943100"/>
            <a:ext cx="10896600" cy="19050"/>
          </a:xfrm>
          <a:prstGeom prst="rect">
            <a:avLst/>
          </a:prstGeom>
          <a:solidFill>
            <a:srgbClr val="2A31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i4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700" y="2200000"/>
            <a:ext cx="4700000" cy="380000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5647700" y="2200000"/>
            <a:ext cx="5896600" cy="830000"/>
          </a:xfrm>
          <a:prstGeom prst="roundRect">
            <a:avLst>
              <a:gd name="adj" fmla="val 3000"/>
            </a:avLst>
          </a:prstGeom>
          <a:solidFill>
            <a:srgbClr val="11161A"/>
          </a:solidFill>
          <a:ln w="9525">
            <a:solidFill>
              <a:srgbClr val="2A31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5647700" y="2200000"/>
            <a:ext cx="57150" cy="830000"/>
          </a:xfrm>
          <a:prstGeom prst="rect">
            <a:avLst/>
          </a:prstGeom>
          <a:solidFill>
            <a:srgbClr val="89D6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877700" y="2340000"/>
            <a:ext cx="5496600" cy="2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1">
                <a:solidFill>
                  <a:srgbClr val="F4F2EC"/>
                </a:solidFill>
                <a:latin typeface="Calibri"/>
              </a:rPr>
              <a:t>Guía en español todo el viaje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877700" y="2650000"/>
            <a:ext cx="5496600" cy="29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0">
                <a:solidFill>
                  <a:srgbClr val="AAB1B7"/>
                </a:solidFill>
                <a:latin typeface="Calibri"/>
              </a:rPr>
              <a:t>No es un chófer con audioguía: es un guía que explica geología, historia y cultura, y que toma decisiones de ruta cada mañana.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647700" y="3190000"/>
            <a:ext cx="5896600" cy="830000"/>
          </a:xfrm>
          <a:prstGeom prst="roundRect">
            <a:avLst>
              <a:gd name="adj" fmla="val 3000"/>
            </a:avLst>
          </a:prstGeom>
          <a:solidFill>
            <a:srgbClr val="11161A"/>
          </a:solidFill>
          <a:ln w="9525">
            <a:solidFill>
              <a:srgbClr val="2A31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647700" y="3190000"/>
            <a:ext cx="57150" cy="830000"/>
          </a:xfrm>
          <a:prstGeom prst="rect">
            <a:avLst/>
          </a:prstGeom>
          <a:solidFill>
            <a:srgbClr val="89D6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877700" y="3330000"/>
            <a:ext cx="5496600" cy="2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1">
                <a:solidFill>
                  <a:srgbClr val="F4F2EC"/>
                </a:solidFill>
                <a:latin typeface="Calibri"/>
              </a:rPr>
              <a:t>Revisión diaria de condiciones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877700" y="3640000"/>
            <a:ext cx="5496600" cy="29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0">
                <a:solidFill>
                  <a:srgbClr val="AAB1B7"/>
                </a:solidFill>
                <a:latin typeface="Calibri"/>
              </a:rPr>
              <a:t>Antes de salir se consultan vedur.is (meteorología) y road.is (estado de carreteras). Si una vía se cierra, el día se reordena sin perder contenido.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647700" y="4180000"/>
            <a:ext cx="5896600" cy="830000"/>
          </a:xfrm>
          <a:prstGeom prst="roundRect">
            <a:avLst>
              <a:gd name="adj" fmla="val 3000"/>
            </a:avLst>
          </a:prstGeom>
          <a:solidFill>
            <a:srgbClr val="11161A"/>
          </a:solidFill>
          <a:ln w="9525">
            <a:solidFill>
              <a:srgbClr val="2A31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5647700" y="4180000"/>
            <a:ext cx="57150" cy="830000"/>
          </a:xfrm>
          <a:prstGeom prst="rect">
            <a:avLst/>
          </a:prstGeom>
          <a:solidFill>
            <a:srgbClr val="89D6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5877700" y="4320000"/>
            <a:ext cx="5496600" cy="2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1">
                <a:solidFill>
                  <a:srgbClr val="F4F2EC"/>
                </a:solidFill>
                <a:latin typeface="Calibri"/>
              </a:rPr>
              <a:t>Equipo entregado en destino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877700" y="4630000"/>
            <a:ext cx="5496600" cy="29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0">
                <a:solidFill>
                  <a:srgbClr val="AAB1B7"/>
                </a:solidFill>
                <a:latin typeface="Calibri"/>
              </a:rPr>
              <a:t>Crampones, arnés, casco y piolet en las actividades sobre glaciar. El cliente no compra ni alquila nada por su cuenta.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647700" y="5170000"/>
            <a:ext cx="5896600" cy="830000"/>
          </a:xfrm>
          <a:prstGeom prst="roundRect">
            <a:avLst>
              <a:gd name="adj" fmla="val 3000"/>
            </a:avLst>
          </a:prstGeom>
          <a:solidFill>
            <a:srgbClr val="11161A"/>
          </a:solidFill>
          <a:ln w="9525">
            <a:solidFill>
              <a:srgbClr val="2A31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5647700" y="5170000"/>
            <a:ext cx="57150" cy="830000"/>
          </a:xfrm>
          <a:prstGeom prst="rect">
            <a:avLst/>
          </a:prstGeom>
          <a:solidFill>
            <a:srgbClr val="89D6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5877700" y="5310000"/>
            <a:ext cx="5496600" cy="2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1">
                <a:solidFill>
                  <a:srgbClr val="F4F2EC"/>
                </a:solidFill>
                <a:latin typeface="Calibri"/>
              </a:rPr>
              <a:t>Coordinación permanente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877700" y="5620000"/>
            <a:ext cx="5496600" cy="29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0">
                <a:solidFill>
                  <a:srgbClr val="AAB1B7"/>
                </a:solidFill>
                <a:latin typeface="Calibri"/>
              </a:rPr>
              <a:t>Contacto directo con la agencia durante todo el viaje y respuesta ante cualquier imprevisto.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7700" y="6130000"/>
            <a:ext cx="10896600" cy="30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1">
                <a:solidFill>
                  <a:srgbClr val="89D6D0"/>
                </a:solidFill>
                <a:latin typeface="Calibri"/>
              </a:rPr>
              <a:t>ES LA DIFERENCIA ENTRE UN TRASLADO Y UNA OPERACIÓN DE DESTINO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47700" y="6477000"/>
            <a:ext cx="4000500" cy="1714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650" b="1">
                <a:solidFill>
                  <a:srgbClr val="AAB1B7"/>
                </a:solidFill>
                <a:latin typeface="Calibri"/>
              </a:rPr>
              <a:t>IBERO VIAJES × BLACK ICE TRAVEL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0849000" y="6477000"/>
            <a:ext cx="657200" cy="1714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5000"/>
              </a:lnSpc>
            </a:pPr>
            <a:r>
              <a:rPr sz="650" b="1">
                <a:solidFill>
                  <a:srgbClr val="AAB1B7"/>
                </a:solidFill>
                <a:latin typeface="Calibri"/>
              </a:rPr>
              <a:t>32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090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7700" y="381000"/>
            <a:ext cx="9000000" cy="2476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750" b="1">
                <a:solidFill>
                  <a:srgbClr val="D52B2F"/>
                </a:solidFill>
                <a:latin typeface="Calibri"/>
              </a:rPr>
              <a:t>CULTURA Y GASTRONOMÍA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7700" y="700000"/>
            <a:ext cx="10896600" cy="7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5000"/>
              </a:lnSpc>
            </a:pPr>
            <a:r>
              <a:rPr sz="2200" b="1">
                <a:solidFill>
                  <a:srgbClr val="F4F2EC"/>
                </a:solidFill>
                <a:latin typeface="Calibri"/>
              </a:rPr>
              <a:t>Detalles que hacen que la venta suene vivida, no leída</a:t>
            </a:r>
          </a:p>
        </p:txBody>
      </p:sp>
      <p:sp>
        <p:nvSpPr>
          <p:cNvPr id="4" name="Rectangle 3"/>
          <p:cNvSpPr/>
          <p:nvPr/>
        </p:nvSpPr>
        <p:spPr>
          <a:xfrm>
            <a:off x="647700" y="1943100"/>
            <a:ext cx="10896600" cy="19050"/>
          </a:xfrm>
          <a:prstGeom prst="rect">
            <a:avLst/>
          </a:prstGeom>
          <a:solidFill>
            <a:srgbClr val="2A31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647700" y="2266950"/>
            <a:ext cx="3498866" cy="1900000"/>
          </a:xfrm>
          <a:prstGeom prst="roundRect">
            <a:avLst>
              <a:gd name="adj" fmla="val 3000"/>
            </a:avLst>
          </a:prstGeom>
          <a:solidFill>
            <a:srgbClr val="11161A"/>
          </a:solidFill>
          <a:ln w="9525">
            <a:solidFill>
              <a:srgbClr val="2A31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647700" y="2266950"/>
            <a:ext cx="66675" cy="1900000"/>
          </a:xfrm>
          <a:prstGeom prst="rect">
            <a:avLst/>
          </a:prstGeom>
          <a:solidFill>
            <a:srgbClr val="89D6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95350" y="2436950"/>
            <a:ext cx="3078866" cy="30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>
                <a:solidFill>
                  <a:srgbClr val="F4F2EC"/>
                </a:solidFill>
                <a:latin typeface="Calibri"/>
              </a:rPr>
              <a:t>Qué se come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95350" y="2766950"/>
            <a:ext cx="3078866" cy="134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0">
                <a:solidFill>
                  <a:srgbClr val="AAB1B7"/>
                </a:solidFill>
                <a:latin typeface="Calibri"/>
              </a:rPr>
              <a:t>Cordero islandés criado en libertad, bacalao y salmón, langostinos de Höfn, sopa de cordero (kjötsúpa), pan de centeno cocido con calor geotérmico y skyr, el lácteo nacional de alto contenido proteico.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346566" y="2266950"/>
            <a:ext cx="3498866" cy="1900000"/>
          </a:xfrm>
          <a:prstGeom prst="roundRect">
            <a:avLst>
              <a:gd name="adj" fmla="val 3000"/>
            </a:avLst>
          </a:prstGeom>
          <a:solidFill>
            <a:srgbClr val="11161A"/>
          </a:solidFill>
          <a:ln w="9525">
            <a:solidFill>
              <a:srgbClr val="2A31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4346566" y="2266950"/>
            <a:ext cx="66675" cy="1900000"/>
          </a:xfrm>
          <a:prstGeom prst="rect">
            <a:avLst/>
          </a:prstGeom>
          <a:solidFill>
            <a:srgbClr val="89D6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94216" y="2436950"/>
            <a:ext cx="3078866" cy="30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>
                <a:solidFill>
                  <a:srgbClr val="F4F2EC"/>
                </a:solidFill>
                <a:latin typeface="Calibri"/>
              </a:rPr>
              <a:t>La experiencia local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94216" y="2766950"/>
            <a:ext cx="3078866" cy="134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0">
                <a:solidFill>
                  <a:srgbClr val="AAB1B7"/>
                </a:solidFill>
                <a:latin typeface="Calibri"/>
              </a:rPr>
              <a:t>Las piscinas geotérmicas municipales son el verdadero centro social del país: cuestan poco y están en cada pueblo. Es el consejo que más agradecen los clientes.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045433" y="2266950"/>
            <a:ext cx="3498866" cy="1900000"/>
          </a:xfrm>
          <a:prstGeom prst="roundRect">
            <a:avLst>
              <a:gd name="adj" fmla="val 3000"/>
            </a:avLst>
          </a:prstGeom>
          <a:solidFill>
            <a:srgbClr val="11161A"/>
          </a:solidFill>
          <a:ln w="9525">
            <a:solidFill>
              <a:srgbClr val="2A31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8045433" y="2266950"/>
            <a:ext cx="66675" cy="1900000"/>
          </a:xfrm>
          <a:prstGeom prst="rect">
            <a:avLst/>
          </a:prstGeom>
          <a:solidFill>
            <a:srgbClr val="89D6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293083" y="2436950"/>
            <a:ext cx="3078866" cy="30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>
                <a:solidFill>
                  <a:srgbClr val="F4F2EC"/>
                </a:solidFill>
                <a:latin typeface="Calibri"/>
              </a:rPr>
              <a:t>Cultura y carácter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93083" y="2766950"/>
            <a:ext cx="3078866" cy="134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0">
                <a:solidFill>
                  <a:srgbClr val="AAB1B7"/>
                </a:solidFill>
                <a:latin typeface="Calibri"/>
              </a:rPr>
              <a:t>País de sagas medievales, altísima tasa de lectura y una relación muy directa con la naturaleza. «Thetta reddast» —todo se va a resolver— es la frase que define la mentalidad islandesa.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47700" y="4350000"/>
            <a:ext cx="3498866" cy="1900000"/>
          </a:xfrm>
          <a:prstGeom prst="roundRect">
            <a:avLst>
              <a:gd name="adj" fmla="val 3000"/>
            </a:avLst>
          </a:prstGeom>
          <a:solidFill>
            <a:srgbClr val="11161A"/>
          </a:solidFill>
          <a:ln w="9525">
            <a:solidFill>
              <a:srgbClr val="2A31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647700" y="4350000"/>
            <a:ext cx="66675" cy="1900000"/>
          </a:xfrm>
          <a:prstGeom prst="rect">
            <a:avLst/>
          </a:prstGeom>
          <a:solidFill>
            <a:srgbClr val="89D6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95350" y="4520000"/>
            <a:ext cx="3078866" cy="30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>
                <a:solidFill>
                  <a:srgbClr val="F4F2EC"/>
                </a:solidFill>
                <a:latin typeface="Calibri"/>
              </a:rPr>
              <a:t>Compras típicas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95350" y="4850000"/>
            <a:ext cx="3078866" cy="134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0">
                <a:solidFill>
                  <a:srgbClr val="AAB1B7"/>
                </a:solidFill>
                <a:latin typeface="Calibri"/>
              </a:rPr>
              <a:t>Jersey lopapeysa de lana islandesa, sal de lava, productos de skyr y diseño nórdico. El reembolso de impuestos (tax free) se gestiona en el aeropuerto.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4346566" y="4350000"/>
            <a:ext cx="3498866" cy="1900000"/>
          </a:xfrm>
          <a:prstGeom prst="roundRect">
            <a:avLst>
              <a:gd name="adj" fmla="val 3000"/>
            </a:avLst>
          </a:prstGeom>
          <a:solidFill>
            <a:srgbClr val="11161A"/>
          </a:solidFill>
          <a:ln w="9525">
            <a:solidFill>
              <a:srgbClr val="2A31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4346566" y="4350000"/>
            <a:ext cx="66675" cy="1900000"/>
          </a:xfrm>
          <a:prstGeom prst="rect">
            <a:avLst/>
          </a:prstGeom>
          <a:solidFill>
            <a:srgbClr val="89D6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4594216" y="4520000"/>
            <a:ext cx="3078866" cy="30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>
                <a:solidFill>
                  <a:srgbClr val="F4F2EC"/>
                </a:solidFill>
                <a:latin typeface="Calibri"/>
              </a:rPr>
              <a:t>Alojamiento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594216" y="4850000"/>
            <a:ext cx="3078866" cy="134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0">
                <a:solidFill>
                  <a:srgbClr val="AAB1B7"/>
                </a:solidFill>
                <a:latin typeface="Calibri"/>
              </a:rPr>
              <a:t>Fuera de Reykjavík predominan hoteles de campo de 3 y 4 estrellas y granjas reformadas: confortables pero de tamaño reducido. Hay que gestionar la expectativa de lujo urbano.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8045433" y="4350000"/>
            <a:ext cx="3498866" cy="1900000"/>
          </a:xfrm>
          <a:prstGeom prst="roundRect">
            <a:avLst>
              <a:gd name="adj" fmla="val 3000"/>
            </a:avLst>
          </a:prstGeom>
          <a:solidFill>
            <a:srgbClr val="11161A"/>
          </a:solidFill>
          <a:ln w="9525">
            <a:solidFill>
              <a:srgbClr val="2A31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8045433" y="4350000"/>
            <a:ext cx="66675" cy="1900000"/>
          </a:xfrm>
          <a:prstGeom prst="rect">
            <a:avLst/>
          </a:prstGeom>
          <a:solidFill>
            <a:srgbClr val="89D6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8293083" y="4520000"/>
            <a:ext cx="3078866" cy="30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>
                <a:solidFill>
                  <a:srgbClr val="F4F2EC"/>
                </a:solidFill>
                <a:latin typeface="Calibri"/>
              </a:rPr>
              <a:t>Ritmo del viaje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293083" y="4850000"/>
            <a:ext cx="3078866" cy="134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0">
                <a:solidFill>
                  <a:srgbClr val="AAB1B7"/>
                </a:solidFill>
                <a:latin typeface="Calibri"/>
              </a:rPr>
              <a:t>En invierno se aprovecha la luz: salidas temprano, comidas ligeras en ruta y regreso al hotel antes de la ventana de auroras. Es un viaje activo, no de resort.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47700" y="6477000"/>
            <a:ext cx="4000500" cy="1714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650" b="1">
                <a:solidFill>
                  <a:srgbClr val="AAB1B7"/>
                </a:solidFill>
                <a:latin typeface="Calibri"/>
              </a:rPr>
              <a:t>IBERO VIAJES × BLACK ICE TRAVEL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0849000" y="6477000"/>
            <a:ext cx="657200" cy="1714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5000"/>
              </a:lnSpc>
            </a:pPr>
            <a:r>
              <a:rPr sz="650" b="1">
                <a:solidFill>
                  <a:srgbClr val="AAB1B7"/>
                </a:solidFill>
                <a:latin typeface="Calibri"/>
              </a:rPr>
              <a:t>33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>
  <p:cSld>
    <p:bg>
      <p:bgPr>
        <a:solidFill xmlns:a="http://schemas.openxmlformats.org/drawingml/2006/main">
          <a:srgbClr val="07090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0E2CBCD-4151-4FC1-9C16-563B21F7FB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81000"/>
            <a:ext cx="6191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D52B2F"/>
                </a:solidFill>
              </a:defRPr>
            </a:pPr>
            <a:r>
              <a:rPr sz="975" b="1">
                <a:solidFill>
                  <a:srgbClr val="D52B2F"/>
                </a:solidFill>
              </a:rPr>
              <a:t>GUION DE VENTA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195C15E-7A45-4824-9E08-2EC89F3E2D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742950"/>
            <a:ext cx="10668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4F2EC"/>
                </a:solidFill>
              </a:defRPr>
            </a:pPr>
            <a:r>
              <a:rPr sz="2850" b="1">
                <a:solidFill>
                  <a:srgbClr val="F4F2EC"/>
                </a:solidFill>
              </a:rPr>
              <a:t>Un mensaje breve puede abrir la conversación correcta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86838E0-5F34-4945-915D-A75A5D73E8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943100"/>
            <a:ext cx="108966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A3136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2D4A4FD-4FA5-4731-A324-BDCAEF7EA6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77000"/>
            <a:ext cx="400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AAB1B7"/>
                </a:solidFill>
              </a:defRPr>
            </a:pPr>
            <a:r>
              <a:rPr sz="825" b="1">
                <a:solidFill>
                  <a:srgbClr val="AAB1B7"/>
                </a:solidFill>
              </a:rPr>
              <a:t>IBERO VIAJES × BLACK ICE TRAVEL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6F1EE2D-07F3-486B-992F-7CE1CE0F40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77000"/>
            <a:ext cx="4572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AAB1B7"/>
                </a:solidFill>
              </a:defRPr>
            </a:pPr>
            <a:r>
              <a:rPr sz="825" b="1">
                <a:solidFill>
                  <a:srgbClr val="AAB1B7"/>
                </a:solidFill>
              </a:rPr>
              <a:t>34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C46AC3D-9231-4E5E-9C9B-C32F90CFE0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228850"/>
            <a:ext cx="9906000" cy="3143250"/>
          </a:xfrm>
          <a:prstGeom xmlns:a="http://schemas.openxmlformats.org/drawingml/2006/main" prst="roundRect">
            <a:avLst>
              <a:gd name="adj" fmla="val 2424"/>
            </a:avLst>
          </a:prstGeom>
          <a:solidFill xmlns:a="http://schemas.openxmlformats.org/drawingml/2006/main">
            <a:srgbClr val="11161A"/>
          </a:solidFill>
          <a:ln xmlns:a="http://schemas.openxmlformats.org/drawingml/2006/main" w="9525">
            <a:solidFill>
              <a:srgbClr val="2A3136"/>
            </a:solidFill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7D4D43F-BD0E-4086-92D2-22F5B7A484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228850"/>
            <a:ext cx="990600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52B2F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89475A0-B52D-473C-B0C2-AD1EF25C8A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7350" y="2724150"/>
            <a:ext cx="887730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F4F2EC"/>
                </a:solidFill>
              </a:defRPr>
            </a:pPr>
            <a:r>
              <a:rPr sz="1875" b="1">
                <a:solidFill>
                  <a:srgbClr val="F4F2EC"/>
                </a:solidFill>
              </a:rPr>
              <a:t>“Islandia no es un viaje tradicional. En pocos días usted verá volcanes, glaciares, cascadas y playas negras. Pero nuestro gran diferencial está en cómo operamos: no dejamos las auroras a la suerte. Tenemos varias noches, monitoreo real y flexibilidad para tomar decisiones según las condiciones. No podemos prometer un fenómeno natural, pero sí podemos prometer experiencia, estrategia y acompañamiento.”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4CEB74B-E4DF-44F7-99CD-D07602ACD1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0" y="5715000"/>
            <a:ext cx="7239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425" b="0">
                <a:solidFill>
                  <a:srgbClr val="AAB1B7"/>
                </a:solidFill>
              </a:defRPr>
            </a:pPr>
            <a:r>
              <a:rPr sz="1425" b="0">
                <a:solidFill>
                  <a:srgbClr val="AAB1B7"/>
                </a:solidFill>
              </a:rPr>
              <a:t>Después del mensaje, haga una pregunta. No siga hablando.</a:t>
            </a:r>
          </a:p>
        </p:txBody>
      </p:sp>
    </p:spTree>
    <p:extLst>
      <p:ext uri="{BB962C8B-B14F-4D97-AF65-F5344CB8AC3E}">
        <p14:creationId xmlns:p14="http://schemas.microsoft.com/office/powerpoint/2010/main" val="1943955729"/>
      </p:ext>
    </p:extLst>
  </p:cSld>
</p:sld>
</file>

<file path=ppt/slides/slide36.xml><?xml version="1.0" encoding="utf-8"?>
<p:sld xmlns:p="http://schemas.openxmlformats.org/presentationml/2006/main">
  <p:cSld>
    <p:bg>
      <p:bgPr>
        <a:solidFill xmlns:a="http://schemas.openxmlformats.org/drawingml/2006/main">
          <a:srgbClr val="07090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B90C20C0-E71A-404C-A2D7-69911AE7C6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81000"/>
            <a:ext cx="6191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D52B2F"/>
                </a:solidFill>
              </a:defRPr>
            </a:pPr>
            <a:r>
              <a:rPr sz="975" b="1">
                <a:solidFill>
                  <a:srgbClr val="D52B2F"/>
                </a:solidFill>
              </a:rPr>
              <a:t>QUÉ NO DEBE HACER EL ASESOR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EAFC916-3416-4E9A-9234-983788E701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742950"/>
            <a:ext cx="10668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4F2EC"/>
                </a:solidFill>
              </a:defRPr>
            </a:pPr>
            <a:r>
              <a:rPr sz="2850" b="1">
                <a:solidFill>
                  <a:srgbClr val="F4F2EC"/>
                </a:solidFill>
              </a:rPr>
              <a:t>Los errores pequeños pueden crear expectativas imposibles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79D674C-9B03-4E53-B4F3-D97DB8B68B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943100"/>
            <a:ext cx="108966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A3136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FFA880D-7EE9-4DB8-B4FD-2A7B65AA31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77000"/>
            <a:ext cx="400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AAB1B7"/>
                </a:solidFill>
              </a:defRPr>
            </a:pPr>
            <a:r>
              <a:rPr sz="825" b="1">
                <a:solidFill>
                  <a:srgbClr val="AAB1B7"/>
                </a:solidFill>
              </a:rPr>
              <a:t>IBERO VIAJES × BLACK ICE TRAVEL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82EEC9B-8B48-4055-AD94-75E698B812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77000"/>
            <a:ext cx="4572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AAB1B7"/>
                </a:solidFill>
              </a:defRPr>
            </a:pPr>
            <a:r>
              <a:rPr sz="825" b="1">
                <a:solidFill>
                  <a:srgbClr val="AAB1B7"/>
                </a:solidFill>
              </a:rPr>
              <a:t>35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813A84B-0D86-4F23-BC04-599E5A80AC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5265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D52B2F"/>
                </a:solidFill>
              </a:defRPr>
            </a:pPr>
            <a:r>
              <a:rPr sz="2100" b="1">
                <a:solidFill>
                  <a:srgbClr val="D52B2F"/>
                </a:solidFill>
              </a:rPr>
              <a:t>×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69EA97E-7DE9-46DB-8F4A-9A66BED620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152650"/>
            <a:ext cx="2381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4F2EC"/>
                </a:solidFill>
              </a:defRPr>
            </a:pPr>
            <a:r>
              <a:rPr sz="1350" b="1">
                <a:solidFill>
                  <a:srgbClr val="F4F2EC"/>
                </a:solidFill>
              </a:rPr>
              <a:t>PROMETER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2697601-A7E8-4EAC-8074-B4B3493148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2152650"/>
            <a:ext cx="704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AAB1B7"/>
                </a:solidFill>
              </a:defRPr>
            </a:pPr>
            <a:r>
              <a:rPr sz="1275" b="0">
                <a:solidFill>
                  <a:srgbClr val="AAB1B7"/>
                </a:solidFill>
              </a:rPr>
              <a:t>auroras, clima perfecto o rutas invariables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725BE52-5E06-49EA-9462-3D97E8860E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647950"/>
            <a:ext cx="95059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A3136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0378DA5-CABA-4E21-B8A0-02205B22B2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7655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D52B2F"/>
                </a:solidFill>
              </a:defRPr>
            </a:pPr>
            <a:r>
              <a:rPr sz="2100" b="1">
                <a:solidFill>
                  <a:srgbClr val="D52B2F"/>
                </a:solidFill>
              </a:rPr>
              <a:t>×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2D030E1-FEE3-4B59-A5D9-0F65CBFE50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876550"/>
            <a:ext cx="2381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4F2EC"/>
                </a:solidFill>
              </a:defRPr>
            </a:pPr>
            <a:r>
              <a:rPr sz="1350" b="1">
                <a:solidFill>
                  <a:srgbClr val="F4F2EC"/>
                </a:solidFill>
              </a:rPr>
              <a:t>IMPROVISAR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71783C6-43D1-4FD2-94D3-97EFBBF3E8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2876550"/>
            <a:ext cx="704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AAB1B7"/>
                </a:solidFill>
              </a:defRPr>
            </a:pPr>
            <a:r>
              <a:rPr sz="1275" b="0">
                <a:solidFill>
                  <a:srgbClr val="AAB1B7"/>
                </a:solidFill>
              </a:rPr>
              <a:t>distancias, horarios, equipaje o condiciones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854AD0F-7B0D-42A1-8E33-63E6AA6DBF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3371850"/>
            <a:ext cx="95059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A3136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8A1F5CC-1093-47F4-8483-2DE3CE9469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0045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D52B2F"/>
                </a:solidFill>
              </a:defRPr>
            </a:pPr>
            <a:r>
              <a:rPr sz="2100" b="1">
                <a:solidFill>
                  <a:srgbClr val="D52B2F"/>
                </a:solidFill>
              </a:rPr>
              <a:t>×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8C4FB8A-555F-4CC4-8DFD-32AA9BDC36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3600450"/>
            <a:ext cx="2381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4F2EC"/>
                </a:solidFill>
              </a:defRPr>
            </a:pPr>
            <a:r>
              <a:rPr sz="1350" b="1">
                <a:solidFill>
                  <a:srgbClr val="F4F2EC"/>
                </a:solidFill>
              </a:rPr>
              <a:t>SATURAR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5DABF72-5B56-4128-92EF-265BED6960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3600450"/>
            <a:ext cx="704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AAB1B7"/>
                </a:solidFill>
              </a:defRPr>
            </a:pPr>
            <a:r>
              <a:rPr sz="1275" b="0">
                <a:solidFill>
                  <a:srgbClr val="AAB1B7"/>
                </a:solidFill>
              </a:rPr>
              <a:t>al cliente con términos técnicos que no necesita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780DF50-78BF-443C-9ADA-AAA4CB5D99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4095750"/>
            <a:ext cx="95059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A3136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A8CD5F8-E01C-4A68-925B-2586A3A464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32435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D52B2F"/>
                </a:solidFill>
              </a:defRPr>
            </a:pPr>
            <a:r>
              <a:rPr sz="2100" b="1">
                <a:solidFill>
                  <a:srgbClr val="D52B2F"/>
                </a:solidFill>
              </a:rPr>
              <a:t>×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5A08642-E0DC-46B0-8F3E-87CD7743F9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4324350"/>
            <a:ext cx="2381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4F2EC"/>
                </a:solidFill>
              </a:defRPr>
            </a:pPr>
            <a:r>
              <a:rPr sz="1350" b="1">
                <a:solidFill>
                  <a:srgbClr val="F4F2EC"/>
                </a:solidFill>
              </a:rPr>
              <a:t>COMPETIR SOLO EN PRECIO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FBCE8DA-D9CC-4AA9-9C5B-890A21A2FC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4324350"/>
            <a:ext cx="704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AAB1B7"/>
                </a:solidFill>
              </a:defRPr>
            </a:pPr>
            <a:r>
              <a:rPr sz="1275" b="0">
                <a:solidFill>
                  <a:srgbClr val="AAB1B7"/>
                </a:solidFill>
              </a:rPr>
              <a:t>sin explicar el valor operativo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37041B1-AE96-47E8-B880-E7CDCCEF68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4819650"/>
            <a:ext cx="95059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A3136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4EDF4AE-3DDB-4024-B3AB-AFA17DD83A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04825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D52B2F"/>
                </a:solidFill>
              </a:defRPr>
            </a:pPr>
            <a:r>
              <a:rPr sz="2100" b="1">
                <a:solidFill>
                  <a:srgbClr val="D52B2F"/>
                </a:solidFill>
              </a:rPr>
              <a:t>×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5465DC06-0609-4D8F-9340-BE9740A1C8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5048250"/>
            <a:ext cx="2381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4F2EC"/>
                </a:solidFill>
              </a:defRPr>
            </a:pPr>
            <a:r>
              <a:rPr sz="1350" b="1">
                <a:solidFill>
                  <a:srgbClr val="F4F2EC"/>
                </a:solidFill>
              </a:rPr>
              <a:t>VENDER A TODOS IGUAL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774DAE45-4378-4AAE-88A0-313C3AD8A5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5048250"/>
            <a:ext cx="704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AAB1B7"/>
                </a:solidFill>
              </a:defRPr>
            </a:pPr>
            <a:r>
              <a:rPr sz="1275" b="0">
                <a:solidFill>
                  <a:srgbClr val="AAB1B7"/>
                </a:solidFill>
              </a:rPr>
              <a:t>sin descubrir motivación y tolerancia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C0D2B206-F99C-4844-93CF-5992D84A0C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5543550"/>
            <a:ext cx="95059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A3136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</p:spTree>
    <p:extLst>
      <p:ext uri="{BB962C8B-B14F-4D97-AF65-F5344CB8AC3E}">
        <p14:creationId xmlns:p14="http://schemas.microsoft.com/office/powerpoint/2010/main" val="2095265506"/>
      </p:ext>
    </p:extLst>
  </p:cSld>
</p:sld>
</file>

<file path=ppt/slides/slide37.xml><?xml version="1.0" encoding="utf-8"?>
<p:sld xmlns:p="http://schemas.openxmlformats.org/presentationml/2006/main">
  <p:cSld>
    <p:bg>
      <p:bgPr>
        <a:solidFill xmlns:a="http://schemas.openxmlformats.org/drawingml/2006/main">
          <a:srgbClr val="07090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B1C70C9-A217-4786-B10B-A2EE7067A5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81000"/>
            <a:ext cx="6191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D52B2F"/>
                </a:solidFill>
              </a:defRPr>
            </a:pPr>
            <a:r>
              <a:rPr sz="975" b="1">
                <a:solidFill>
                  <a:srgbClr val="D52B2F"/>
                </a:solidFill>
              </a:rPr>
              <a:t>HERRAMIENTA DE CIERRE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C2818D3-F9D1-403C-BDFF-C9E0D4262A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742950"/>
            <a:ext cx="10668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4F2EC"/>
                </a:solidFill>
              </a:defRPr>
            </a:pPr>
            <a:r>
              <a:rPr sz="2850" b="1">
                <a:solidFill>
                  <a:srgbClr val="F4F2EC"/>
                </a:solidFill>
              </a:rPr>
              <a:t>Resuma el valor en tres capas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D8F2C0B-9677-4BB2-9BD1-6B45796A9F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943100"/>
            <a:ext cx="108966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A3136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14D2C97-8A2B-4205-B30F-576ABB0BEC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77000"/>
            <a:ext cx="400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AAB1B7"/>
                </a:solidFill>
              </a:defRPr>
            </a:pPr>
            <a:r>
              <a:rPr sz="825" b="1">
                <a:solidFill>
                  <a:srgbClr val="AAB1B7"/>
                </a:solidFill>
              </a:rPr>
              <a:t>IBERO VIAJES × BLACK ICE TRAVEL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587E1E5-B8AA-46FC-8BC8-2AB75721DF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77000"/>
            <a:ext cx="4572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AAB1B7"/>
                </a:solidFill>
              </a:defRPr>
            </a:pPr>
            <a:r>
              <a:rPr sz="825" b="1">
                <a:solidFill>
                  <a:srgbClr val="AAB1B7"/>
                </a:solidFill>
              </a:rPr>
              <a:t>36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4C09894-CD00-4146-9E53-78BDFCED05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381250"/>
            <a:ext cx="10287000" cy="857250"/>
          </a:xfrm>
          <a:prstGeom xmlns:a="http://schemas.openxmlformats.org/drawingml/2006/main" prst="roundRect">
            <a:avLst>
              <a:gd name="adj" fmla="val 8889"/>
            </a:avLst>
          </a:prstGeom>
          <a:solidFill xmlns:a="http://schemas.openxmlformats.org/drawingml/2006/main">
            <a:srgbClr val="131719"/>
          </a:solidFill>
          <a:ln xmlns:a="http://schemas.openxmlformats.org/drawingml/2006/main" w="9525">
            <a:solidFill>
              <a:srgbClr val="2A3136"/>
            </a:solidFill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2644263-87F9-4030-9532-A533705D32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2552700"/>
            <a:ext cx="900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 wrap="none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D52B2F"/>
                </a:solidFill>
              </a:defRPr>
            </a:pPr>
            <a:r>
              <a:rPr sz="2025" b="1">
                <a:solidFill>
                  <a:srgbClr val="D52B2F"/>
                </a:solidFill>
              </a:rPr>
              <a:t>01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C445717-6F75-4FFB-AB4F-3FDCEBC52A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2524125"/>
            <a:ext cx="2381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4F2EC"/>
                </a:solidFill>
              </a:defRPr>
            </a:pPr>
            <a:r>
              <a:rPr sz="1500" b="1">
                <a:solidFill>
                  <a:srgbClr val="F4F2EC"/>
                </a:solidFill>
              </a:rPr>
              <a:t>LO QUE VERÁ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36A29EA-B805-481E-8034-A7D40256F6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505075"/>
            <a:ext cx="5905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AAB1B7"/>
                </a:solidFill>
              </a:defRPr>
            </a:pPr>
            <a:r>
              <a:rPr sz="1350" b="0">
                <a:solidFill>
                  <a:srgbClr val="AAB1B7"/>
                </a:solidFill>
              </a:rPr>
              <a:t>Glaciares, cascadas, volcanes, costa y auroras.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957B8CD-8E10-47B9-9538-75F0BC57C1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429000"/>
            <a:ext cx="9334500" cy="857250"/>
          </a:xfrm>
          <a:prstGeom xmlns:a="http://schemas.openxmlformats.org/drawingml/2006/main" prst="roundRect">
            <a:avLst>
              <a:gd name="adj" fmla="val 8889"/>
            </a:avLst>
          </a:prstGeom>
          <a:solidFill xmlns:a="http://schemas.openxmlformats.org/drawingml/2006/main">
            <a:srgbClr val="121918"/>
          </a:solidFill>
          <a:ln xmlns:a="http://schemas.openxmlformats.org/drawingml/2006/main" w="9525">
            <a:solidFill>
              <a:srgbClr val="2A3136"/>
            </a:solidFill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B5902C3-B3E5-4E5D-BFDB-7C99956880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3600450"/>
            <a:ext cx="900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 wrap="none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89D6D0"/>
                </a:solidFill>
              </a:defRPr>
            </a:pPr>
            <a:r>
              <a:rPr sz="2025" b="1">
                <a:solidFill>
                  <a:srgbClr val="89D6D0"/>
                </a:solidFill>
              </a:rPr>
              <a:t>02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9666C64-B9A8-4CA8-BAFC-E09C843335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3571875"/>
            <a:ext cx="2381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4F2EC"/>
                </a:solidFill>
              </a:defRPr>
            </a:pPr>
            <a:r>
              <a:rPr sz="1500" b="1">
                <a:solidFill>
                  <a:srgbClr val="F4F2EC"/>
                </a:solidFill>
              </a:rPr>
              <a:t>CÓMO VIAJARÁ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76E58D9-A1CB-4EFD-B1B2-F5490B381A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0" y="3552825"/>
            <a:ext cx="4953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AAB1B7"/>
                </a:solidFill>
              </a:defRPr>
            </a:pPr>
            <a:r>
              <a:rPr sz="1350" b="0">
                <a:solidFill>
                  <a:srgbClr val="AAB1B7"/>
                </a:solidFill>
              </a:rPr>
              <a:t>Con estructura, acompañamiento y ritmo inteligente.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3D02006-F174-40EC-9F83-0D065E54C1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000" y="4476750"/>
            <a:ext cx="8382000" cy="857250"/>
          </a:xfrm>
          <a:prstGeom xmlns:a="http://schemas.openxmlformats.org/drawingml/2006/main" prst="roundRect">
            <a:avLst>
              <a:gd name="adj" fmla="val 8889"/>
            </a:avLst>
          </a:prstGeom>
          <a:solidFill xmlns:a="http://schemas.openxmlformats.org/drawingml/2006/main">
            <a:srgbClr val="181511"/>
          </a:solidFill>
          <a:ln xmlns:a="http://schemas.openxmlformats.org/drawingml/2006/main" w="9525">
            <a:solidFill>
              <a:srgbClr val="2A3136"/>
            </a:solidFill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65BA559-7992-4EB6-9625-FF3841C331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4648200"/>
            <a:ext cx="900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 wrap="none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D7B46A"/>
                </a:solidFill>
              </a:defRPr>
            </a:pPr>
            <a:r>
              <a:rPr sz="2025" b="1">
                <a:solidFill>
                  <a:srgbClr val="D7B46A"/>
                </a:solidFill>
              </a:rPr>
              <a:t>03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38840DD-098B-4AE5-8731-AD40055495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4619625"/>
            <a:ext cx="2476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4F2EC"/>
                </a:solidFill>
              </a:defRPr>
            </a:pPr>
            <a:r>
              <a:rPr sz="1500" b="1">
                <a:solidFill>
                  <a:srgbClr val="F4F2EC"/>
                </a:solidFill>
              </a:rPr>
              <a:t>POR QUÉ NOSOTROS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B41BB5D-B314-46FE-8AEC-0778CA785B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4600575"/>
            <a:ext cx="3905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AAB1B7"/>
                </a:solidFill>
              </a:defRPr>
            </a:pPr>
            <a:r>
              <a:rPr sz="1350" b="0">
                <a:solidFill>
                  <a:srgbClr val="AAB1B7"/>
                </a:solidFill>
              </a:rPr>
              <a:t>Experiencia local y decisiones reales en el terreno.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ADD4791-ED51-465E-A79D-11CE73E39C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5810250"/>
            <a:ext cx="9334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4F2EC"/>
                </a:solidFill>
              </a:defRPr>
            </a:pPr>
            <a:r>
              <a:rPr sz="1575" b="1">
                <a:solidFill>
                  <a:srgbClr val="F4F2EC"/>
                </a:solidFill>
              </a:rPr>
              <a:t>Cuando el cliente entiende estas tres capas, deja de comparar únicamente precios.</a:t>
            </a:r>
          </a:p>
        </p:txBody>
      </p:sp>
    </p:spTree>
    <p:extLst>
      <p:ext uri="{BB962C8B-B14F-4D97-AF65-F5344CB8AC3E}">
        <p14:creationId xmlns:p14="http://schemas.microsoft.com/office/powerpoint/2010/main" val="1762888651"/>
      </p:ext>
    </p:extLst>
  </p:cSld>
</p:sld>
</file>

<file path=ppt/slides/slide38.xml><?xml version="1.0" encoding="utf-8"?>
<p:sld xmlns:p="http://schemas.openxmlformats.org/presentationml/2006/main">
  <p:cSld>
    <p:bg>
      <p:bgPr>
        <a:solidFill xmlns:a="http://schemas.openxmlformats.org/drawingml/2006/main">
          <a:srgbClr val="07090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AD36C00-1B9D-4A65-8A66-6FD5123943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81000"/>
            <a:ext cx="6191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D52B2F"/>
                </a:solidFill>
              </a:defRPr>
            </a:pPr>
            <a:r>
              <a:rPr sz="975" b="1">
                <a:solidFill>
                  <a:srgbClr val="D52B2F"/>
                </a:solidFill>
              </a:rPr>
              <a:t>PRÁCTICA IBERO VIAJES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1FED759-981E-48E4-B7BE-A8614B2294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742950"/>
            <a:ext cx="10668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4F2EC"/>
                </a:solidFill>
              </a:defRPr>
            </a:pPr>
            <a:r>
              <a:rPr sz="2850" b="1">
                <a:solidFill>
                  <a:srgbClr val="F4F2EC"/>
                </a:solidFill>
              </a:rPr>
              <a:t>El conocimiento se convierte en venta cuando se practica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FE0CB25-5A9A-4849-8107-7DCB48CA37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943100"/>
            <a:ext cx="108966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A3136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2C92847-C666-4EB1-98F0-238836F60C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77000"/>
            <a:ext cx="400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AAB1B7"/>
                </a:solidFill>
              </a:defRPr>
            </a:pPr>
            <a:r>
              <a:rPr sz="825" b="1">
                <a:solidFill>
                  <a:srgbClr val="AAB1B7"/>
                </a:solidFill>
              </a:rPr>
              <a:t>IBERO VIAJES × BLACK ICE TRAVEL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EAE9E81-60A7-4B77-ACEC-4E93305374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77000"/>
            <a:ext cx="4572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AAB1B7"/>
                </a:solidFill>
              </a:defRPr>
            </a:pPr>
            <a:r>
              <a:rPr sz="825" b="1">
                <a:solidFill>
                  <a:srgbClr val="AAB1B7"/>
                </a:solidFill>
              </a:rPr>
              <a:t>37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A53D26A-216A-4E5D-9E97-A5D880B0D1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305050"/>
            <a:ext cx="3333750" cy="2857500"/>
          </a:xfrm>
          <a:prstGeom xmlns:a="http://schemas.openxmlformats.org/drawingml/2006/main" prst="roundRect">
            <a:avLst>
              <a:gd name="adj" fmla="val 2667"/>
            </a:avLst>
          </a:prstGeom>
          <a:solidFill xmlns:a="http://schemas.openxmlformats.org/drawingml/2006/main">
            <a:srgbClr val="11161A"/>
          </a:solidFill>
          <a:ln xmlns:a="http://schemas.openxmlformats.org/drawingml/2006/main" w="9525">
            <a:solidFill>
              <a:srgbClr val="2A3136"/>
            </a:solidFill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AB12710-66BE-4EE1-B09C-E12AAE046F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305050"/>
            <a:ext cx="66675" cy="2857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9D6D0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96E13B2-744F-446D-9CDB-55F7181487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495550"/>
            <a:ext cx="28765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4F2EC"/>
                </a:solidFill>
              </a:defRPr>
            </a:pPr>
            <a:r>
              <a:rPr sz="1650" b="1">
                <a:solidFill>
                  <a:srgbClr val="F4F2EC"/>
                </a:solidFill>
              </a:rPr>
              <a:t>Escenario A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89A8F53-D325-4EB9-8101-3A8BB0605A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914650"/>
            <a:ext cx="2876550" cy="2076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AAB1B7"/>
                </a:solidFill>
              </a:defRPr>
            </a:pPr>
            <a:r>
              <a:rPr sz="1200" b="0">
                <a:solidFill>
                  <a:srgbClr val="AAB1B7"/>
                </a:solidFill>
              </a:rPr>
              <a:t>Pareja que sueña con auroras, teme al frío y pregunta si están garantizadas.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defRPr sz="1200" b="0">
                <a:solidFill>
                  <a:srgbClr val="AAB1B7"/>
                </a:solidFill>
              </a:defRPr>
            </a:pPr>
            <a:r>
              <a:rPr sz="1200" b="0">
                <a:solidFill>
                  <a:srgbClr val="AAB1B7"/>
                </a:solidFill>
              </a:rPr>
              <a:t>Objetivo: responder sin matar la emoción.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67263E9-76FD-434C-83C3-5E729BCFBD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29125" y="2305050"/>
            <a:ext cx="3333750" cy="2857500"/>
          </a:xfrm>
          <a:prstGeom xmlns:a="http://schemas.openxmlformats.org/drawingml/2006/main" prst="roundRect">
            <a:avLst>
              <a:gd name="adj" fmla="val 2667"/>
            </a:avLst>
          </a:prstGeom>
          <a:solidFill xmlns:a="http://schemas.openxmlformats.org/drawingml/2006/main">
            <a:srgbClr val="11161A"/>
          </a:solidFill>
          <a:ln xmlns:a="http://schemas.openxmlformats.org/drawingml/2006/main" w="9525">
            <a:solidFill>
              <a:srgbClr val="2A3136"/>
            </a:solidFill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D743B65-3512-46EE-923A-E5DF60E11F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29125" y="2305050"/>
            <a:ext cx="66675" cy="2857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52B2F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2F14C71-8591-4F20-AB00-AA325F704A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76775" y="2495550"/>
            <a:ext cx="28765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4F2EC"/>
                </a:solidFill>
              </a:defRPr>
            </a:pPr>
            <a:r>
              <a:rPr sz="1650" b="1">
                <a:solidFill>
                  <a:srgbClr val="F4F2EC"/>
                </a:solidFill>
              </a:rPr>
              <a:t>Escenario B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0E210C7-4E21-4552-B018-2D8643C72F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76775" y="2914650"/>
            <a:ext cx="2876550" cy="2076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AAB1B7"/>
                </a:solidFill>
              </a:defRPr>
            </a:pPr>
            <a:r>
              <a:rPr sz="1200" b="0">
                <a:solidFill>
                  <a:srgbClr val="AAB1B7"/>
                </a:solidFill>
              </a:rPr>
              <a:t>Cliente que compara solo el precio con un paquete más barato.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defRPr sz="1200" b="0">
                <a:solidFill>
                  <a:srgbClr val="AAB1B7"/>
                </a:solidFill>
              </a:defRPr>
            </a:pPr>
            <a:r>
              <a:rPr sz="1200" b="0">
                <a:solidFill>
                  <a:srgbClr val="AAB1B7"/>
                </a:solidFill>
              </a:rPr>
              <a:t>Objetivo: hacer visible el valor operativo.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9BAD941-AFFE-4264-8733-BA2C300312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2305050"/>
            <a:ext cx="3333750" cy="2857500"/>
          </a:xfrm>
          <a:prstGeom xmlns:a="http://schemas.openxmlformats.org/drawingml/2006/main" prst="roundRect">
            <a:avLst>
              <a:gd name="adj" fmla="val 2667"/>
            </a:avLst>
          </a:prstGeom>
          <a:solidFill xmlns:a="http://schemas.openxmlformats.org/drawingml/2006/main">
            <a:srgbClr val="11161A"/>
          </a:solidFill>
          <a:ln xmlns:a="http://schemas.openxmlformats.org/drawingml/2006/main" w="9525">
            <a:solidFill>
              <a:srgbClr val="2A3136"/>
            </a:solidFill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A7E1E64-6A1B-468A-8153-AF8428A3AF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2305050"/>
            <a:ext cx="66675" cy="2857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B46A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A9D5AFD-30BC-4A3A-8325-DB518870B9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58200" y="2495550"/>
            <a:ext cx="28765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4F2EC"/>
                </a:solidFill>
              </a:defRPr>
            </a:pPr>
            <a:r>
              <a:rPr sz="1650" b="1">
                <a:solidFill>
                  <a:srgbClr val="F4F2EC"/>
                </a:solidFill>
              </a:rPr>
              <a:t>Escenario C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8700231-D4CC-4687-AB39-F9266F6FEC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58200" y="2914650"/>
            <a:ext cx="2876550" cy="2076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AAB1B7"/>
                </a:solidFill>
              </a:defRPr>
            </a:pPr>
            <a:r>
              <a:rPr sz="1200" b="0">
                <a:solidFill>
                  <a:srgbClr val="AAB1B7"/>
                </a:solidFill>
              </a:rPr>
              <a:t>Viajero activo interesado en glaciar y fotografía.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defRPr sz="1200" b="0">
                <a:solidFill>
                  <a:srgbClr val="AAB1B7"/>
                </a:solidFill>
              </a:defRPr>
            </a:pPr>
            <a:r>
              <a:rPr sz="1200" b="0">
                <a:solidFill>
                  <a:srgbClr val="AAB1B7"/>
                </a:solidFill>
              </a:rPr>
              <a:t>Objetivo: personalizar la recomendación.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4AFF229-3DFD-48E4-BE58-B8DACC9AED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38500" y="5638800"/>
            <a:ext cx="5715000" cy="32385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D52B2F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A111B16-EF01-484E-9F20-A5DF69C6EE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52800" y="5648325"/>
            <a:ext cx="54864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</a:defRPr>
            </a:pPr>
            <a:r>
              <a:rPr sz="975" b="1">
                <a:solidFill>
                  <a:srgbClr val="FFFFFF"/>
                </a:solidFill>
              </a:rPr>
              <a:t>2 MINUTOS PARA VENDER • 1 MINUTO DE RETROALIMENTACIÓN</a:t>
            </a:r>
          </a:p>
        </p:txBody>
      </p:sp>
    </p:spTree>
    <p:extLst>
      <p:ext uri="{BB962C8B-B14F-4D97-AF65-F5344CB8AC3E}">
        <p14:creationId xmlns:p14="http://schemas.microsoft.com/office/powerpoint/2010/main" val="139898939"/>
      </p:ext>
    </p:extLst>
  </p:cSld>
</p:sld>
</file>

<file path=ppt/slides/slide39.xml><?xml version="1.0" encoding="utf-8"?>
<p:sld xmlns:p="http://schemas.openxmlformats.org/presentationml/2006/main">
  <p:cSld>
    <p:bg>
      <p:bgPr>
        <a:solidFill xmlns:a="http://schemas.openxmlformats.org/drawingml/2006/main">
          <a:srgbClr val="07090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7D6A2F7-FA25-4337-9BC6-D4DF7EE0CE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095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52B2F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F2941C0-98D2-4324-9739-07DE990935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723900"/>
            <a:ext cx="5715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D52B2F"/>
                </a:solidFill>
              </a:defRPr>
            </a:pPr>
            <a:r>
              <a:rPr sz="1125" b="1">
                <a:solidFill>
                  <a:srgbClr val="D52B2F"/>
                </a:solidFill>
              </a:rPr>
              <a:t>LA IDEA QUE DEBE QUEDAR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72879D4-7063-4D55-90A4-0E79F4556A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390650"/>
            <a:ext cx="7810500" cy="1181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900" b="1">
                <a:solidFill>
                  <a:srgbClr val="F4F2EC"/>
                </a:solidFill>
              </a:defRPr>
            </a:pPr>
            <a:r>
              <a:rPr sz="3900" b="1">
                <a:solidFill>
                  <a:srgbClr val="F4F2EC"/>
                </a:solidFill>
              </a:rPr>
              <a:t>Islandia no se vende</a:t>
            </a:r>
          </a:p>
          <a:p xmlns:a="http://schemas.openxmlformats.org/drawingml/2006/main">
            <a:pPr algn="l">
              <a:defRPr sz="3900" b="1">
                <a:solidFill>
                  <a:srgbClr val="F4F2EC"/>
                </a:solidFill>
              </a:defRPr>
            </a:pPr>
            <a:r>
              <a:rPr sz="3900" b="1">
                <a:solidFill>
                  <a:srgbClr val="F4F2EC"/>
                </a:solidFill>
              </a:rPr>
              <a:t>como un destino más.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8C82464-F0A2-42BA-87BB-C19ACAA789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952750"/>
            <a:ext cx="88582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AAB1B7"/>
                </a:solidFill>
              </a:defRPr>
            </a:pPr>
            <a:r>
              <a:rPr sz="1875" b="0">
                <a:solidFill>
                  <a:srgbClr val="AAB1B7"/>
                </a:solidFill>
              </a:rPr>
              <a:t>Se vende como una experiencia que combina naturaleza extraordinaria, operación inteligente y la tranquilidad de estar acompañado por personas que conocen el terreno.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3053444-D342-45B4-9B33-09F4051F14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629150"/>
            <a:ext cx="17145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9D6D0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CCEB0AD-51A9-4C33-8C3C-42AC2E08EE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895850"/>
            <a:ext cx="93345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4F2EC"/>
                </a:solidFill>
              </a:defRPr>
            </a:pPr>
            <a:r>
              <a:rPr sz="1875" b="1">
                <a:solidFill>
                  <a:srgbClr val="F4F2EC"/>
                </a:solidFill>
              </a:rPr>
              <a:t>Ibero Viajes inspira la decisión.</a:t>
            </a:r>
          </a:p>
          <a:p xmlns:a="http://schemas.openxmlformats.org/drawingml/2006/main">
            <a:pPr algn="l">
              <a:defRPr sz="1875" b="1">
                <a:solidFill>
                  <a:srgbClr val="F4F2EC"/>
                </a:solidFill>
              </a:defRPr>
            </a:pPr>
            <a:r>
              <a:rPr sz="1875" b="1">
                <a:solidFill>
                  <a:srgbClr val="F4F2EC"/>
                </a:solidFill>
              </a:rPr>
              <a:t>Black Ice Travel convierte esa decisión en experiencia.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EC152BC-DDC2-46A5-8CFD-38C86EFDC9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6191250"/>
            <a:ext cx="10287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D52B2F"/>
                </a:solidFill>
              </a:defRPr>
            </a:pPr>
            <a:r>
              <a:rPr sz="975" b="1">
                <a:solidFill>
                  <a:srgbClr val="D52B2F"/>
                </a:solidFill>
              </a:rPr>
              <a:t>VENDER CON VERDAD • EXPLICAR CON SEGURIDAD • OPERAR CON EXPERIENCIA</a:t>
            </a:r>
          </a:p>
        </p:txBody>
      </p:sp>
      <p:sp xmlns:a="http://schemas.openxmlformats.org/drawingml/2006/main">
        <p:nvSpPr>
          <p:cNvPr id="9" name="TextBox 8"/>
          <p:cNvSpPr txBox="1"/>
          <p:nvPr/>
        </p:nvSpPr>
        <p:spPr>
          <a:xfrm>
            <a:off x="647700" y="6477000"/>
            <a:ext cx="4000500" cy="1714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650" b="1">
                <a:solidFill>
                  <a:srgbClr val="AAB1B7"/>
                </a:solidFill>
                <a:latin typeface="Calibri"/>
              </a:rPr>
              <a:t>IBERO VIAJES × BLACK ICE TRAVEL</a:t>
            </a:r>
          </a:p>
        </p:txBody>
      </p:sp>
      <p:sp xmlns:a="http://schemas.openxmlformats.org/drawingml/2006/main">
        <p:nvSpPr>
          <p:cNvPr id="10" name="TextBox 9"/>
          <p:cNvSpPr txBox="1"/>
          <p:nvPr/>
        </p:nvSpPr>
        <p:spPr>
          <a:xfrm>
            <a:off x="10849000" y="6477000"/>
            <a:ext cx="657200" cy="1714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5000"/>
              </a:lnSpc>
            </a:pPr>
            <a:r>
              <a:rPr sz="650" b="1">
                <a:solidFill>
                  <a:srgbClr val="AAB1B7"/>
                </a:solidFill>
                <a:latin typeface="Calibri"/>
              </a:rPr>
              <a:t>38</a:t>
            </a:r>
          </a:p>
        </p:txBody>
      </p:sp>
    </p:spTree>
    <p:extLst>
      <p:ext uri="{BB962C8B-B14F-4D97-AF65-F5344CB8AC3E}">
        <p14:creationId xmlns:p14="http://schemas.microsoft.com/office/powerpoint/2010/main" val="505930167"/>
      </p:ext>
    </p:extLst>
  </p:cSld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090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7700" y="381000"/>
            <a:ext cx="9000000" cy="2476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750" b="1">
                <a:solidFill>
                  <a:srgbClr val="D52B2F"/>
                </a:solidFill>
                <a:latin typeface="Calibri"/>
              </a:rPr>
              <a:t>ISLANDIA EN DATOS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7700" y="700000"/>
            <a:ext cx="10896600" cy="7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5000"/>
              </a:lnSpc>
            </a:pPr>
            <a:r>
              <a:rPr sz="2200" b="1">
                <a:solidFill>
                  <a:srgbClr val="F4F2EC"/>
                </a:solidFill>
                <a:latin typeface="Calibri"/>
              </a:rPr>
              <a:t>Lo que todo asesor debe saber de memoria</a:t>
            </a:r>
          </a:p>
        </p:txBody>
      </p:sp>
      <p:sp>
        <p:nvSpPr>
          <p:cNvPr id="4" name="Rectangle 3"/>
          <p:cNvSpPr/>
          <p:nvPr/>
        </p:nvSpPr>
        <p:spPr>
          <a:xfrm>
            <a:off x="647700" y="1943100"/>
            <a:ext cx="10896600" cy="19050"/>
          </a:xfrm>
          <a:prstGeom prst="rect">
            <a:avLst/>
          </a:prstGeom>
          <a:solidFill>
            <a:srgbClr val="2A31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647700" y="2266950"/>
            <a:ext cx="2574150" cy="1500000"/>
          </a:xfrm>
          <a:prstGeom prst="roundRect">
            <a:avLst>
              <a:gd name="adj" fmla="val 3000"/>
            </a:avLst>
          </a:prstGeom>
          <a:solidFill>
            <a:srgbClr val="11161A"/>
          </a:solidFill>
          <a:ln w="9525">
            <a:solidFill>
              <a:srgbClr val="2A31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47700" y="2486950"/>
            <a:ext cx="2174150" cy="60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2600" b="1">
                <a:solidFill>
                  <a:srgbClr val="89D6D0"/>
                </a:solidFill>
                <a:latin typeface="Calibri"/>
              </a:rPr>
              <a:t>103.000 km²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47700" y="3116950"/>
            <a:ext cx="2174150" cy="50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950" b="0">
                <a:solidFill>
                  <a:srgbClr val="AAB1B7"/>
                </a:solidFill>
                <a:latin typeface="Calibri"/>
              </a:rPr>
              <a:t>Superficie: algo más grande que Costa Rica o Guatemala.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421850" y="2266950"/>
            <a:ext cx="2574150" cy="1500000"/>
          </a:xfrm>
          <a:prstGeom prst="roundRect">
            <a:avLst>
              <a:gd name="adj" fmla="val 3000"/>
            </a:avLst>
          </a:prstGeom>
          <a:solidFill>
            <a:srgbClr val="11161A"/>
          </a:solidFill>
          <a:ln w="9525">
            <a:solidFill>
              <a:srgbClr val="2A31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3621850" y="2486950"/>
            <a:ext cx="2174150" cy="60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2600" b="1">
                <a:solidFill>
                  <a:srgbClr val="89D6D0"/>
                </a:solidFill>
                <a:latin typeface="Calibri"/>
              </a:rPr>
              <a:t>≈ 390.000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21850" y="3116950"/>
            <a:ext cx="2174150" cy="50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950" b="0">
                <a:solidFill>
                  <a:srgbClr val="AAB1B7"/>
                </a:solidFill>
                <a:latin typeface="Calibri"/>
              </a:rPr>
              <a:t>Habitantes en todo el país; unos 240.000 en el área de Reykjavík.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196000" y="2266950"/>
            <a:ext cx="2574150" cy="1500000"/>
          </a:xfrm>
          <a:prstGeom prst="roundRect">
            <a:avLst>
              <a:gd name="adj" fmla="val 3000"/>
            </a:avLst>
          </a:prstGeom>
          <a:solidFill>
            <a:srgbClr val="11161A"/>
          </a:solidFill>
          <a:ln w="9525">
            <a:solidFill>
              <a:srgbClr val="2A31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396000" y="2486950"/>
            <a:ext cx="2174150" cy="60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2600" b="1">
                <a:solidFill>
                  <a:srgbClr val="89D6D0"/>
                </a:solidFill>
                <a:latin typeface="Calibri"/>
              </a:rPr>
              <a:t>1.322 km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396000" y="3116950"/>
            <a:ext cx="2174150" cy="50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950" b="0">
                <a:solidFill>
                  <a:srgbClr val="AAB1B7"/>
                </a:solidFill>
                <a:latin typeface="Calibri"/>
              </a:rPr>
              <a:t>Longitud de la Ring Road (carretera 1) que rodea la isla.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970150" y="2266950"/>
            <a:ext cx="2574150" cy="1500000"/>
          </a:xfrm>
          <a:prstGeom prst="roundRect">
            <a:avLst>
              <a:gd name="adj" fmla="val 3000"/>
            </a:avLst>
          </a:prstGeom>
          <a:solidFill>
            <a:srgbClr val="11161A"/>
          </a:solidFill>
          <a:ln w="9525">
            <a:solidFill>
              <a:srgbClr val="2A31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9170150" y="2486950"/>
            <a:ext cx="2174150" cy="60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2600" b="1">
                <a:solidFill>
                  <a:srgbClr val="89D6D0"/>
                </a:solidFill>
                <a:latin typeface="Calibri"/>
              </a:rPr>
              <a:t>64° 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170150" y="3116950"/>
            <a:ext cx="2174150" cy="50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950" b="0">
                <a:solidFill>
                  <a:srgbClr val="AAB1B7"/>
                </a:solidFill>
                <a:latin typeface="Calibri"/>
              </a:rPr>
              <a:t>Reykjavík es la capital más al norte del mundo.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47700" y="3950000"/>
            <a:ext cx="3498866" cy="1900000"/>
          </a:xfrm>
          <a:prstGeom prst="roundRect">
            <a:avLst>
              <a:gd name="adj" fmla="val 3000"/>
            </a:avLst>
          </a:prstGeom>
          <a:solidFill>
            <a:srgbClr val="11161A"/>
          </a:solidFill>
          <a:ln w="9525">
            <a:solidFill>
              <a:srgbClr val="2A31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647700" y="3950000"/>
            <a:ext cx="66675" cy="1900000"/>
          </a:xfrm>
          <a:prstGeom prst="rect">
            <a:avLst/>
          </a:prstGeom>
          <a:solidFill>
            <a:srgbClr val="89D6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95350" y="4120000"/>
            <a:ext cx="3078866" cy="30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>
                <a:solidFill>
                  <a:srgbClr val="F4F2EC"/>
                </a:solidFill>
                <a:latin typeface="Calibri"/>
              </a:rPr>
              <a:t>Idioma y comunicación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95350" y="4450000"/>
            <a:ext cx="3078866" cy="134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50" b="0">
                <a:solidFill>
                  <a:srgbClr val="AAB1B7"/>
                </a:solidFill>
                <a:latin typeface="Calibri"/>
              </a:rPr>
              <a:t>Islandés como lengua oficial, pero el inglés se habla prácticamente en todo el sector turístico. Nuestros guías trabajan en español.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4346566" y="3950000"/>
            <a:ext cx="3498866" cy="1900000"/>
          </a:xfrm>
          <a:prstGeom prst="roundRect">
            <a:avLst>
              <a:gd name="adj" fmla="val 3000"/>
            </a:avLst>
          </a:prstGeom>
          <a:solidFill>
            <a:srgbClr val="11161A"/>
          </a:solidFill>
          <a:ln w="9525">
            <a:solidFill>
              <a:srgbClr val="2A31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4346566" y="3950000"/>
            <a:ext cx="66675" cy="1900000"/>
          </a:xfrm>
          <a:prstGeom prst="rect">
            <a:avLst/>
          </a:prstGeom>
          <a:solidFill>
            <a:srgbClr val="89D6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4594216" y="4120000"/>
            <a:ext cx="3078866" cy="30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>
                <a:solidFill>
                  <a:srgbClr val="F4F2EC"/>
                </a:solidFill>
                <a:latin typeface="Calibri"/>
              </a:rPr>
              <a:t>Moneda y pagos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594216" y="4450000"/>
            <a:ext cx="3078866" cy="134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50" b="0">
                <a:solidFill>
                  <a:srgbClr val="AAB1B7"/>
                </a:solidFill>
                <a:latin typeface="Calibri"/>
              </a:rPr>
              <a:t>Corona islandesa (ISK). El país es casi 100 % cashless: tarjeta en gasolineras, baños, cafés y tiendas. No hace falta llevar efectivo.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8045433" y="3950000"/>
            <a:ext cx="3498866" cy="1900000"/>
          </a:xfrm>
          <a:prstGeom prst="roundRect">
            <a:avLst>
              <a:gd name="adj" fmla="val 3000"/>
            </a:avLst>
          </a:prstGeom>
          <a:solidFill>
            <a:srgbClr val="11161A"/>
          </a:solidFill>
          <a:ln w="9525">
            <a:solidFill>
              <a:srgbClr val="2A31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8045433" y="3950000"/>
            <a:ext cx="66675" cy="1900000"/>
          </a:xfrm>
          <a:prstGeom prst="rect">
            <a:avLst/>
          </a:prstGeom>
          <a:solidFill>
            <a:srgbClr val="89D6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8293083" y="4120000"/>
            <a:ext cx="3078866" cy="30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>
                <a:solidFill>
                  <a:srgbClr val="F4F2EC"/>
                </a:solidFill>
                <a:latin typeface="Calibri"/>
              </a:rPr>
              <a:t>Datos prácticos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293083" y="4450000"/>
            <a:ext cx="3078866" cy="134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50" b="0">
                <a:solidFill>
                  <a:srgbClr val="AAB1B7"/>
                </a:solidFill>
                <a:latin typeface="Calibri"/>
              </a:rPr>
              <a:t>Enchufe europeo tipo F, 230 V. Agua del grifo potable y excelente. No existe cultura de propina obligatoria. Zona horaria GMT todo el año, sin cambio de hora.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47700" y="6477000"/>
            <a:ext cx="4000500" cy="1714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650" b="1">
                <a:solidFill>
                  <a:srgbClr val="AAB1B7"/>
                </a:solidFill>
                <a:latin typeface="Calibri"/>
              </a:rPr>
              <a:t>IBERO VIAJES × BLACK ICE TRAVEL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0849000" y="6477000"/>
            <a:ext cx="657200" cy="1714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5000"/>
              </a:lnSpc>
            </a:pPr>
            <a:r>
              <a:rPr sz="650" b="1">
                <a:solidFill>
                  <a:srgbClr val="AAB1B7"/>
                </a:solidFill>
                <a:latin typeface="Calibri"/>
              </a:rPr>
              <a:t>4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090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7700" y="381000"/>
            <a:ext cx="9000000" cy="2476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750" b="1">
                <a:solidFill>
                  <a:srgbClr val="D52B2F"/>
                </a:solidFill>
                <a:latin typeface="Calibri"/>
              </a:rPr>
              <a:t>EQUIPAJE Y ROPA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7700" y="700000"/>
            <a:ext cx="10896600" cy="7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5000"/>
              </a:lnSpc>
            </a:pPr>
            <a:r>
              <a:rPr sz="2200" b="1">
                <a:solidFill>
                  <a:srgbClr val="F4F2EC"/>
                </a:solidFill>
                <a:latin typeface="Calibri"/>
              </a:rPr>
              <a:t>Sistema de tres capas: la regla que evita el 90 % de las quejas</a:t>
            </a:r>
          </a:p>
        </p:txBody>
      </p:sp>
      <p:sp>
        <p:nvSpPr>
          <p:cNvPr id="4" name="Rectangle 3"/>
          <p:cNvSpPr/>
          <p:nvPr/>
        </p:nvSpPr>
        <p:spPr>
          <a:xfrm>
            <a:off x="647700" y="1943100"/>
            <a:ext cx="10896600" cy="19050"/>
          </a:xfrm>
          <a:prstGeom prst="rect">
            <a:avLst/>
          </a:prstGeom>
          <a:solidFill>
            <a:srgbClr val="2A31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647700" y="2266950"/>
            <a:ext cx="3498866" cy="1700000"/>
          </a:xfrm>
          <a:prstGeom prst="roundRect">
            <a:avLst>
              <a:gd name="adj" fmla="val 3000"/>
            </a:avLst>
          </a:prstGeom>
          <a:solidFill>
            <a:srgbClr val="11161A"/>
          </a:solidFill>
          <a:ln w="9525">
            <a:solidFill>
              <a:srgbClr val="2A31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647700" y="2266950"/>
            <a:ext cx="66675" cy="1700000"/>
          </a:xfrm>
          <a:prstGeom prst="rect">
            <a:avLst/>
          </a:prstGeom>
          <a:solidFill>
            <a:srgbClr val="89D6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95350" y="2436950"/>
            <a:ext cx="3078866" cy="30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>
                <a:solidFill>
                  <a:srgbClr val="F4F2EC"/>
                </a:solidFill>
                <a:latin typeface="Calibri"/>
              </a:rPr>
              <a:t>1. Capa base (piel)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95350" y="2766950"/>
            <a:ext cx="3078866" cy="114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50" b="0">
                <a:solidFill>
                  <a:srgbClr val="AAB1B7"/>
                </a:solidFill>
                <a:latin typeface="Calibri"/>
              </a:rPr>
              <a:t>Térmica de lana merino o sintética, manga larga y pantalón. NUNCA algodón: se moja con el sudor y enfría. 2 - 3 juegos para 8 días.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346566" y="2266950"/>
            <a:ext cx="3498866" cy="1700000"/>
          </a:xfrm>
          <a:prstGeom prst="roundRect">
            <a:avLst>
              <a:gd name="adj" fmla="val 3000"/>
            </a:avLst>
          </a:prstGeom>
          <a:solidFill>
            <a:srgbClr val="11161A"/>
          </a:solidFill>
          <a:ln w="9525">
            <a:solidFill>
              <a:srgbClr val="2A31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4346566" y="2266950"/>
            <a:ext cx="66675" cy="1700000"/>
          </a:xfrm>
          <a:prstGeom prst="rect">
            <a:avLst/>
          </a:prstGeom>
          <a:solidFill>
            <a:srgbClr val="89D6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94216" y="2436950"/>
            <a:ext cx="3078866" cy="30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>
                <a:solidFill>
                  <a:srgbClr val="F4F2EC"/>
                </a:solidFill>
                <a:latin typeface="Calibri"/>
              </a:rPr>
              <a:t>2. Capa media (calor)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94216" y="2766950"/>
            <a:ext cx="3078866" cy="114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50" b="0">
                <a:solidFill>
                  <a:srgbClr val="AAB1B7"/>
                </a:solidFill>
                <a:latin typeface="Calibri"/>
              </a:rPr>
              <a:t>Forro polar grueso o plumón ligero. En invierno, dos medias finas funcionan mejor que una muy gruesa.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045433" y="2266950"/>
            <a:ext cx="3498866" cy="1700000"/>
          </a:xfrm>
          <a:prstGeom prst="roundRect">
            <a:avLst>
              <a:gd name="adj" fmla="val 3000"/>
            </a:avLst>
          </a:prstGeom>
          <a:solidFill>
            <a:srgbClr val="11161A"/>
          </a:solidFill>
          <a:ln w="9525">
            <a:solidFill>
              <a:srgbClr val="2A31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8045433" y="2266950"/>
            <a:ext cx="66675" cy="1700000"/>
          </a:xfrm>
          <a:prstGeom prst="rect">
            <a:avLst/>
          </a:prstGeom>
          <a:solidFill>
            <a:srgbClr val="89D6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293083" y="2436950"/>
            <a:ext cx="3078866" cy="30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>
                <a:solidFill>
                  <a:srgbClr val="F4F2EC"/>
                </a:solidFill>
                <a:latin typeface="Calibri"/>
              </a:rPr>
              <a:t>3. Capa externa (viento y agua)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93083" y="2766950"/>
            <a:ext cx="3078866" cy="114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50" b="0">
                <a:solidFill>
                  <a:srgbClr val="AAB1B7"/>
                </a:solidFill>
                <a:latin typeface="Calibri"/>
              </a:rPr>
              <a:t>Chaqueta y pantalón impermeables y cortaviento con capucha. El viento, no el frío, es el verdadero enemigo.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47700" y="4166950"/>
            <a:ext cx="3498866" cy="1700000"/>
          </a:xfrm>
          <a:prstGeom prst="roundRect">
            <a:avLst>
              <a:gd name="adj" fmla="val 3000"/>
            </a:avLst>
          </a:prstGeom>
          <a:solidFill>
            <a:srgbClr val="11161A"/>
          </a:solidFill>
          <a:ln w="9525">
            <a:solidFill>
              <a:srgbClr val="2A31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647700" y="4166950"/>
            <a:ext cx="66675" cy="1700000"/>
          </a:xfrm>
          <a:prstGeom prst="rect">
            <a:avLst/>
          </a:prstGeom>
          <a:solidFill>
            <a:srgbClr val="89D6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95350" y="4336950"/>
            <a:ext cx="3078866" cy="30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>
                <a:solidFill>
                  <a:srgbClr val="F4F2EC"/>
                </a:solidFill>
                <a:latin typeface="Calibri"/>
              </a:rPr>
              <a:t>Calzado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95350" y="4666950"/>
            <a:ext cx="3078866" cy="114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50" b="0">
                <a:solidFill>
                  <a:srgbClr val="AAB1B7"/>
                </a:solidFill>
                <a:latin typeface="Calibri"/>
              </a:rPr>
              <a:t>Botas impermeables con suela de agarre, tobillo alto. En invierno se añaden crampones ligeros (se venden aquí por unos 4.000 - 6.000 ISK).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4346566" y="4166950"/>
            <a:ext cx="3498866" cy="1700000"/>
          </a:xfrm>
          <a:prstGeom prst="roundRect">
            <a:avLst>
              <a:gd name="adj" fmla="val 3000"/>
            </a:avLst>
          </a:prstGeom>
          <a:solidFill>
            <a:srgbClr val="11161A"/>
          </a:solidFill>
          <a:ln w="9525">
            <a:solidFill>
              <a:srgbClr val="2A31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4346566" y="4166950"/>
            <a:ext cx="66675" cy="1700000"/>
          </a:xfrm>
          <a:prstGeom prst="rect">
            <a:avLst/>
          </a:prstGeom>
          <a:solidFill>
            <a:srgbClr val="89D6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4594216" y="4336950"/>
            <a:ext cx="3078866" cy="30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>
                <a:solidFill>
                  <a:srgbClr val="F4F2EC"/>
                </a:solidFill>
                <a:latin typeface="Calibri"/>
              </a:rPr>
              <a:t>Accesorios imprescindibles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594216" y="4666950"/>
            <a:ext cx="3078866" cy="114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50" b="0">
                <a:solidFill>
                  <a:srgbClr val="AAB1B7"/>
                </a:solidFill>
                <a:latin typeface="Calibri"/>
              </a:rPr>
              <a:t>Gorro que cubra orejas, guantes impermeables (mejor dos pares), bufanda o braga de cuello, calcetines de lana, gafas de sol y bañador + toalla para las aguas termales.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8045433" y="4166950"/>
            <a:ext cx="3498866" cy="1700000"/>
          </a:xfrm>
          <a:prstGeom prst="roundRect">
            <a:avLst>
              <a:gd name="adj" fmla="val 3000"/>
            </a:avLst>
          </a:prstGeom>
          <a:solidFill>
            <a:srgbClr val="11161A"/>
          </a:solidFill>
          <a:ln w="9525">
            <a:solidFill>
              <a:srgbClr val="2A31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8045433" y="4166950"/>
            <a:ext cx="66675" cy="1700000"/>
          </a:xfrm>
          <a:prstGeom prst="rect">
            <a:avLst/>
          </a:prstGeom>
          <a:solidFill>
            <a:srgbClr val="89D6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8293083" y="4336950"/>
            <a:ext cx="3078866" cy="30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>
                <a:solidFill>
                  <a:srgbClr val="F4F2EC"/>
                </a:solidFill>
                <a:latin typeface="Calibri"/>
              </a:rPr>
              <a:t>Lo que NO hace falta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293083" y="4666950"/>
            <a:ext cx="3078866" cy="114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50" b="0">
                <a:solidFill>
                  <a:srgbClr val="AAB1B7"/>
                </a:solidFill>
                <a:latin typeface="Calibri"/>
              </a:rPr>
              <a:t>Ropa de expedición polar, paraguas (el viento lo destroza) y maletas gigantes. Se lava ropa en varios hoteles. Todo lo olvidado se compra en Reykjavík, pero caro.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47700" y="6130000"/>
            <a:ext cx="10896600" cy="30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1">
                <a:solidFill>
                  <a:srgbClr val="89D6D0"/>
                </a:solidFill>
                <a:latin typeface="Calibri"/>
              </a:rPr>
              <a:t>EL ASESOR QUE EXPLICA BIEN EL EQUIPAJE EVITA QUEJAS EN DESTINO.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47700" y="6477000"/>
            <a:ext cx="4000500" cy="1714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650" b="1">
                <a:solidFill>
                  <a:srgbClr val="AAB1B7"/>
                </a:solidFill>
                <a:latin typeface="Calibri"/>
              </a:rPr>
              <a:t>IBERO VIAJES × BLACK ICE TRAVEL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0849000" y="6477000"/>
            <a:ext cx="657200" cy="1714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5000"/>
              </a:lnSpc>
            </a:pPr>
            <a:r>
              <a:rPr sz="650" b="1">
                <a:solidFill>
                  <a:srgbClr val="AAB1B7"/>
                </a:solidFill>
                <a:latin typeface="Calibri"/>
              </a:rPr>
              <a:t>40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090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7700" y="381000"/>
            <a:ext cx="9000000" cy="2476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750" b="1">
                <a:solidFill>
                  <a:srgbClr val="D52B2F"/>
                </a:solidFill>
                <a:latin typeface="Calibri"/>
              </a:rPr>
              <a:t>CUÁNTO CUESTA COMER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7700" y="700000"/>
            <a:ext cx="10896600" cy="7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5000"/>
              </a:lnSpc>
            </a:pPr>
            <a:r>
              <a:rPr sz="2200" b="1">
                <a:solidFill>
                  <a:srgbClr val="F4F2EC"/>
                </a:solidFill>
                <a:latin typeface="Calibri"/>
              </a:rPr>
              <a:t>Precios reales para gestionar la expectativa antes de viajar</a:t>
            </a:r>
          </a:p>
        </p:txBody>
      </p:sp>
      <p:sp>
        <p:nvSpPr>
          <p:cNvPr id="4" name="Rectangle 3"/>
          <p:cNvSpPr/>
          <p:nvPr/>
        </p:nvSpPr>
        <p:spPr>
          <a:xfrm>
            <a:off x="647700" y="1943100"/>
            <a:ext cx="10896600" cy="19050"/>
          </a:xfrm>
          <a:prstGeom prst="rect">
            <a:avLst/>
          </a:prstGeom>
          <a:solidFill>
            <a:srgbClr val="2A31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7700" y="2266950"/>
            <a:ext cx="3604844" cy="25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800" b="1">
                <a:solidFill>
                  <a:srgbClr val="89D6D0"/>
                </a:solidFill>
                <a:latin typeface="Calibri"/>
              </a:rPr>
              <a:t>CONCEPTO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352544" y="2266950"/>
            <a:ext cx="2297252" cy="25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800" b="1">
                <a:solidFill>
                  <a:srgbClr val="89D6D0"/>
                </a:solidFill>
                <a:latin typeface="Calibri"/>
              </a:rPr>
              <a:t>PRECIO TÍPICO (ISK)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749796" y="2266950"/>
            <a:ext cx="1643456" cy="25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800" b="1">
                <a:solidFill>
                  <a:srgbClr val="89D6D0"/>
                </a:solidFill>
                <a:latin typeface="Calibri"/>
              </a:rPr>
              <a:t>APROX. USD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493252" y="2266950"/>
            <a:ext cx="2951048" cy="25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800" b="1">
                <a:solidFill>
                  <a:srgbClr val="89D6D0"/>
                </a:solidFill>
                <a:latin typeface="Calibri"/>
              </a:rPr>
              <a:t>NOTA PARA EL ASESOR</a:t>
            </a:r>
          </a:p>
        </p:txBody>
      </p:sp>
      <p:sp>
        <p:nvSpPr>
          <p:cNvPr id="9" name="Rectangle 8"/>
          <p:cNvSpPr/>
          <p:nvPr/>
        </p:nvSpPr>
        <p:spPr>
          <a:xfrm>
            <a:off x="647700" y="2566950"/>
            <a:ext cx="10896600" cy="12700"/>
          </a:xfrm>
          <a:prstGeom prst="rect">
            <a:avLst/>
          </a:prstGeom>
          <a:solidFill>
            <a:srgbClr val="2A31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67700" y="2606950"/>
            <a:ext cx="11056600" cy="340000"/>
          </a:xfrm>
          <a:prstGeom prst="rect">
            <a:avLst/>
          </a:prstGeom>
          <a:solidFill>
            <a:srgbClr val="1116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7700" y="2666950"/>
            <a:ext cx="3604844" cy="3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1">
                <a:solidFill>
                  <a:srgbClr val="F4F2EC"/>
                </a:solidFill>
                <a:latin typeface="Calibri"/>
              </a:rPr>
              <a:t>Café / cappuccino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352544" y="2666950"/>
            <a:ext cx="2297252" cy="3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0">
                <a:solidFill>
                  <a:srgbClr val="AAB1B7"/>
                </a:solidFill>
                <a:latin typeface="Calibri"/>
              </a:rPr>
              <a:t>600 - 850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749796" y="2666950"/>
            <a:ext cx="1643456" cy="3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0">
                <a:solidFill>
                  <a:srgbClr val="AAB1B7"/>
                </a:solidFill>
                <a:latin typeface="Calibri"/>
              </a:rPr>
              <a:t>4 - 6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493252" y="2666950"/>
            <a:ext cx="2951048" cy="3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0">
                <a:solidFill>
                  <a:srgbClr val="AAB1B7"/>
                </a:solidFill>
                <a:latin typeface="Calibri"/>
              </a:rPr>
              <a:t>Refill gratis en muchas gasolineras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7700" y="3046950"/>
            <a:ext cx="3604844" cy="3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1">
                <a:solidFill>
                  <a:srgbClr val="F4F2EC"/>
                </a:solidFill>
                <a:latin typeface="Calibri"/>
              </a:rPr>
              <a:t>Pylsa (hot dog islandés)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352544" y="3046950"/>
            <a:ext cx="2297252" cy="3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0">
                <a:solidFill>
                  <a:srgbClr val="AAB1B7"/>
                </a:solidFill>
                <a:latin typeface="Calibri"/>
              </a:rPr>
              <a:t>700 - 900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749796" y="3046950"/>
            <a:ext cx="1643456" cy="3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0">
                <a:solidFill>
                  <a:srgbClr val="AAB1B7"/>
                </a:solidFill>
                <a:latin typeface="Calibri"/>
              </a:rPr>
              <a:t>5 - 7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493252" y="3046950"/>
            <a:ext cx="2951048" cy="3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0">
                <a:solidFill>
                  <a:srgbClr val="AAB1B7"/>
                </a:solidFill>
                <a:latin typeface="Calibri"/>
              </a:rPr>
              <a:t>El clásico barato; el de Bæjarins Beztu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67700" y="3366950"/>
            <a:ext cx="11056600" cy="340000"/>
          </a:xfrm>
          <a:prstGeom prst="rect">
            <a:avLst/>
          </a:prstGeom>
          <a:solidFill>
            <a:srgbClr val="1116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47700" y="3426950"/>
            <a:ext cx="3604844" cy="3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1">
                <a:solidFill>
                  <a:srgbClr val="F4F2EC"/>
                </a:solidFill>
                <a:latin typeface="Calibri"/>
              </a:rPr>
              <a:t>Sopa de cordero o de langosta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352544" y="3426950"/>
            <a:ext cx="2297252" cy="3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0">
                <a:solidFill>
                  <a:srgbClr val="AAB1B7"/>
                </a:solidFill>
                <a:latin typeface="Calibri"/>
              </a:rPr>
              <a:t>2.500 - 3.500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749796" y="3426950"/>
            <a:ext cx="1643456" cy="3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0">
                <a:solidFill>
                  <a:srgbClr val="AAB1B7"/>
                </a:solidFill>
                <a:latin typeface="Calibri"/>
              </a:rPr>
              <a:t>18 - 25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493252" y="3426950"/>
            <a:ext cx="2951048" cy="3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0">
                <a:solidFill>
                  <a:srgbClr val="AAB1B7"/>
                </a:solidFill>
                <a:latin typeface="Calibri"/>
              </a:rPr>
              <a:t>Almuerzo típico en ruta, contundente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47700" y="3806950"/>
            <a:ext cx="3604844" cy="3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1">
                <a:solidFill>
                  <a:srgbClr val="F4F2EC"/>
                </a:solidFill>
                <a:latin typeface="Calibri"/>
              </a:rPr>
              <a:t>Hamburguesa con papas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352544" y="3806950"/>
            <a:ext cx="2297252" cy="3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0">
                <a:solidFill>
                  <a:srgbClr val="AAB1B7"/>
                </a:solidFill>
                <a:latin typeface="Calibri"/>
              </a:rPr>
              <a:t>2.900 - 3.900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749796" y="3806950"/>
            <a:ext cx="1643456" cy="3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0">
                <a:solidFill>
                  <a:srgbClr val="AAB1B7"/>
                </a:solidFill>
                <a:latin typeface="Calibri"/>
              </a:rPr>
              <a:t>21 - 28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493252" y="3806950"/>
            <a:ext cx="2951048" cy="3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0">
                <a:solidFill>
                  <a:srgbClr val="AAB1B7"/>
                </a:solidFill>
                <a:latin typeface="Calibri"/>
              </a:rPr>
              <a:t>Opción media en pueblos</a:t>
            </a:r>
          </a:p>
        </p:txBody>
      </p:sp>
      <p:sp>
        <p:nvSpPr>
          <p:cNvPr id="28" name="Rectangle 27"/>
          <p:cNvSpPr/>
          <p:nvPr/>
        </p:nvSpPr>
        <p:spPr>
          <a:xfrm>
            <a:off x="567700" y="4126950"/>
            <a:ext cx="11056600" cy="340000"/>
          </a:xfrm>
          <a:prstGeom prst="rect">
            <a:avLst/>
          </a:prstGeom>
          <a:solidFill>
            <a:srgbClr val="1116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647700" y="4186950"/>
            <a:ext cx="3604844" cy="3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1">
                <a:solidFill>
                  <a:srgbClr val="F4F2EC"/>
                </a:solidFill>
                <a:latin typeface="Calibri"/>
              </a:rPr>
              <a:t>Plato principal en restaurante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352544" y="4186950"/>
            <a:ext cx="2297252" cy="3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0">
                <a:solidFill>
                  <a:srgbClr val="AAB1B7"/>
                </a:solidFill>
                <a:latin typeface="Calibri"/>
              </a:rPr>
              <a:t>4.500 - 7.500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749796" y="4186950"/>
            <a:ext cx="1643456" cy="3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0">
                <a:solidFill>
                  <a:srgbClr val="AAB1B7"/>
                </a:solidFill>
                <a:latin typeface="Calibri"/>
              </a:rPr>
              <a:t>32 - 54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493252" y="4186950"/>
            <a:ext cx="2951048" cy="3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0">
                <a:solidFill>
                  <a:srgbClr val="AAB1B7"/>
                </a:solidFill>
                <a:latin typeface="Calibri"/>
              </a:rPr>
              <a:t>Cena estándar; pescado o cordero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47700" y="4566950"/>
            <a:ext cx="3604844" cy="3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1">
                <a:solidFill>
                  <a:srgbClr val="F4F2EC"/>
                </a:solidFill>
                <a:latin typeface="Calibri"/>
              </a:rPr>
              <a:t>Menú degustación / alta cocina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4352544" y="4566950"/>
            <a:ext cx="2297252" cy="3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0">
                <a:solidFill>
                  <a:srgbClr val="AAB1B7"/>
                </a:solidFill>
                <a:latin typeface="Calibri"/>
              </a:rPr>
              <a:t>12.000 - 20.000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749796" y="4566950"/>
            <a:ext cx="1643456" cy="3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0">
                <a:solidFill>
                  <a:srgbClr val="AAB1B7"/>
                </a:solidFill>
                <a:latin typeface="Calibri"/>
              </a:rPr>
              <a:t>85 - 145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8493252" y="4566950"/>
            <a:ext cx="2951048" cy="3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0">
                <a:solidFill>
                  <a:srgbClr val="AAB1B7"/>
                </a:solidFill>
                <a:latin typeface="Calibri"/>
              </a:rPr>
              <a:t>Solo si el cliente lo pide</a:t>
            </a:r>
          </a:p>
        </p:txBody>
      </p:sp>
      <p:sp>
        <p:nvSpPr>
          <p:cNvPr id="37" name="Rectangle 36"/>
          <p:cNvSpPr/>
          <p:nvPr/>
        </p:nvSpPr>
        <p:spPr>
          <a:xfrm>
            <a:off x="567700" y="4886950"/>
            <a:ext cx="11056600" cy="340000"/>
          </a:xfrm>
          <a:prstGeom prst="rect">
            <a:avLst/>
          </a:prstGeom>
          <a:solidFill>
            <a:srgbClr val="1116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647700" y="4946950"/>
            <a:ext cx="3604844" cy="3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1">
                <a:solidFill>
                  <a:srgbClr val="F4F2EC"/>
                </a:solidFill>
                <a:latin typeface="Calibri"/>
              </a:rPr>
              <a:t>Cerveza 0,5 l en bar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4352544" y="4946950"/>
            <a:ext cx="2297252" cy="3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0">
                <a:solidFill>
                  <a:srgbClr val="AAB1B7"/>
                </a:solidFill>
                <a:latin typeface="Calibri"/>
              </a:rPr>
              <a:t>1.400 - 1.900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749796" y="4946950"/>
            <a:ext cx="1643456" cy="3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0">
                <a:solidFill>
                  <a:srgbClr val="AAB1B7"/>
                </a:solidFill>
                <a:latin typeface="Calibri"/>
              </a:rPr>
              <a:t>10 - 14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8493252" y="4946950"/>
            <a:ext cx="2951048" cy="3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0">
                <a:solidFill>
                  <a:srgbClr val="AAB1B7"/>
                </a:solidFill>
                <a:latin typeface="Calibri"/>
              </a:rPr>
              <a:t>El alcohol solo se vende en Vínbúðin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647700" y="5326950"/>
            <a:ext cx="3604844" cy="3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1">
                <a:solidFill>
                  <a:srgbClr val="F4F2EC"/>
                </a:solidFill>
                <a:latin typeface="Calibri"/>
              </a:rPr>
              <a:t>Compra en supermercado / día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4352544" y="5326950"/>
            <a:ext cx="2297252" cy="3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0">
                <a:solidFill>
                  <a:srgbClr val="AAB1B7"/>
                </a:solidFill>
                <a:latin typeface="Calibri"/>
              </a:rPr>
              <a:t>2.500 - 4.000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6749796" y="5326950"/>
            <a:ext cx="1643456" cy="3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0">
                <a:solidFill>
                  <a:srgbClr val="AAB1B7"/>
                </a:solidFill>
                <a:latin typeface="Calibri"/>
              </a:rPr>
              <a:t>18 - 29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8493252" y="5326950"/>
            <a:ext cx="2951048" cy="3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0">
                <a:solidFill>
                  <a:srgbClr val="AAB1B7"/>
                </a:solidFill>
                <a:latin typeface="Calibri"/>
              </a:rPr>
              <a:t>Bónus y Krónan son los baratos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47700" y="5850000"/>
            <a:ext cx="10896600" cy="30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1">
                <a:solidFill>
                  <a:srgbClr val="89D6D0"/>
                </a:solidFill>
                <a:latin typeface="Calibri"/>
              </a:rPr>
              <a:t>REGLA PRÁCTICA: 60 - 90 USD POR PERSONA Y DÍA SI EL CLIENTE COME FUERA ALMUERZO Y CENA.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647700" y="6477000"/>
            <a:ext cx="4000500" cy="1714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650" b="1">
                <a:solidFill>
                  <a:srgbClr val="AAB1B7"/>
                </a:solidFill>
                <a:latin typeface="Calibri"/>
              </a:rPr>
              <a:t>IBERO VIAJES × BLACK ICE TRAVEL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10849000" y="6477000"/>
            <a:ext cx="657200" cy="1714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5000"/>
              </a:lnSpc>
            </a:pPr>
            <a:r>
              <a:rPr sz="650" b="1">
                <a:solidFill>
                  <a:srgbClr val="AAB1B7"/>
                </a:solidFill>
                <a:latin typeface="Calibri"/>
              </a:rPr>
              <a:t>39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090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7700" y="381000"/>
            <a:ext cx="9000000" cy="2476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750" b="1">
                <a:solidFill>
                  <a:srgbClr val="D52B2F"/>
                </a:solidFill>
                <a:latin typeface="Calibri"/>
              </a:rPr>
              <a:t>TEMPERATURAS Y LUZ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7700" y="700000"/>
            <a:ext cx="10896600" cy="7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5000"/>
              </a:lnSpc>
            </a:pPr>
            <a:r>
              <a:rPr sz="2200" b="1">
                <a:solidFill>
                  <a:srgbClr val="F4F2EC"/>
                </a:solidFill>
                <a:latin typeface="Calibri"/>
              </a:rPr>
              <a:t>Datos concretos en lugar de la frase «hace mucho frío»</a:t>
            </a:r>
          </a:p>
        </p:txBody>
      </p:sp>
      <p:sp>
        <p:nvSpPr>
          <p:cNvPr id="4" name="Rectangle 3"/>
          <p:cNvSpPr/>
          <p:nvPr/>
        </p:nvSpPr>
        <p:spPr>
          <a:xfrm>
            <a:off x="647700" y="1943100"/>
            <a:ext cx="10896600" cy="19050"/>
          </a:xfrm>
          <a:prstGeom prst="rect">
            <a:avLst/>
          </a:prstGeom>
          <a:solidFill>
            <a:srgbClr val="2A31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7700" y="2266950"/>
            <a:ext cx="1643456" cy="25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800" b="1">
                <a:solidFill>
                  <a:srgbClr val="89D6D0"/>
                </a:solidFill>
                <a:latin typeface="Calibri"/>
              </a:rPr>
              <a:t>MES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391156" y="2266950"/>
            <a:ext cx="1643456" cy="25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800" b="1">
                <a:solidFill>
                  <a:srgbClr val="89D6D0"/>
                </a:solidFill>
                <a:latin typeface="Calibri"/>
              </a:rPr>
              <a:t>MÁX. MEDIA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34612" y="2266950"/>
            <a:ext cx="1643456" cy="25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800" b="1">
                <a:solidFill>
                  <a:srgbClr val="89D6D0"/>
                </a:solidFill>
                <a:latin typeface="Calibri"/>
              </a:rPr>
              <a:t>MÍN. MEDIA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878068" y="2266950"/>
            <a:ext cx="2297252" cy="25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800" b="1">
                <a:solidFill>
                  <a:srgbClr val="89D6D0"/>
                </a:solidFill>
                <a:latin typeface="Calibri"/>
              </a:rPr>
              <a:t>HORAS DE LUZ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75320" y="2266950"/>
            <a:ext cx="3168980" cy="25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800" b="1">
                <a:solidFill>
                  <a:srgbClr val="89D6D0"/>
                </a:solidFill>
                <a:latin typeface="Calibri"/>
              </a:rPr>
              <a:t>LO QUE SIGNIFICA</a:t>
            </a:r>
          </a:p>
        </p:txBody>
      </p:sp>
      <p:sp>
        <p:nvSpPr>
          <p:cNvPr id="10" name="Rectangle 9"/>
          <p:cNvSpPr/>
          <p:nvPr/>
        </p:nvSpPr>
        <p:spPr>
          <a:xfrm>
            <a:off x="647700" y="2566950"/>
            <a:ext cx="10896600" cy="12700"/>
          </a:xfrm>
          <a:prstGeom prst="rect">
            <a:avLst/>
          </a:prstGeom>
          <a:solidFill>
            <a:srgbClr val="2A31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67700" y="2606950"/>
            <a:ext cx="11056600" cy="340000"/>
          </a:xfrm>
          <a:prstGeom prst="rect">
            <a:avLst/>
          </a:prstGeom>
          <a:solidFill>
            <a:srgbClr val="1116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7700" y="2666950"/>
            <a:ext cx="1643456" cy="3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1">
                <a:solidFill>
                  <a:srgbClr val="F4F2EC"/>
                </a:solidFill>
                <a:latin typeface="Calibri"/>
              </a:rPr>
              <a:t>Enero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391156" y="2666950"/>
            <a:ext cx="1643456" cy="3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0">
                <a:solidFill>
                  <a:srgbClr val="AAB1B7"/>
                </a:solidFill>
                <a:latin typeface="Calibri"/>
              </a:rPr>
              <a:t>2 °C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134612" y="2666950"/>
            <a:ext cx="1643456" cy="3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0">
                <a:solidFill>
                  <a:srgbClr val="AAB1B7"/>
                </a:solidFill>
                <a:latin typeface="Calibri"/>
              </a:rPr>
              <a:t>-3 °C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878068" y="2666950"/>
            <a:ext cx="2297252" cy="3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0">
                <a:solidFill>
                  <a:srgbClr val="AAB1B7"/>
                </a:solidFill>
                <a:latin typeface="Calibri"/>
              </a:rPr>
              <a:t>4 - 5 h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75320" y="2666950"/>
            <a:ext cx="3168980" cy="3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0">
                <a:solidFill>
                  <a:srgbClr val="AAB1B7"/>
                </a:solidFill>
                <a:latin typeface="Calibri"/>
              </a:rPr>
              <a:t>Auroras, hielo, días muy cortos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7700" y="3046950"/>
            <a:ext cx="1643456" cy="3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1">
                <a:solidFill>
                  <a:srgbClr val="F4F2EC"/>
                </a:solidFill>
                <a:latin typeface="Calibri"/>
              </a:rPr>
              <a:t>Marzo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391156" y="3046950"/>
            <a:ext cx="1643456" cy="3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0">
                <a:solidFill>
                  <a:srgbClr val="AAB1B7"/>
                </a:solidFill>
                <a:latin typeface="Calibri"/>
              </a:rPr>
              <a:t>4 °C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134612" y="3046950"/>
            <a:ext cx="1643456" cy="3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0">
                <a:solidFill>
                  <a:srgbClr val="AAB1B7"/>
                </a:solidFill>
                <a:latin typeface="Calibri"/>
              </a:rPr>
              <a:t>-2 °C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878068" y="3046950"/>
            <a:ext cx="2297252" cy="3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0">
                <a:solidFill>
                  <a:srgbClr val="AAB1B7"/>
                </a:solidFill>
                <a:latin typeface="Calibri"/>
              </a:rPr>
              <a:t>11 - 13 h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275320" y="3046950"/>
            <a:ext cx="3168980" cy="3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0">
                <a:solidFill>
                  <a:srgbClr val="AAB1B7"/>
                </a:solidFill>
                <a:latin typeface="Calibri"/>
              </a:rPr>
              <a:t>Auroras + más luz: mes muy vendible</a:t>
            </a:r>
          </a:p>
        </p:txBody>
      </p:sp>
      <p:sp>
        <p:nvSpPr>
          <p:cNvPr id="22" name="Rectangle 21"/>
          <p:cNvSpPr/>
          <p:nvPr/>
        </p:nvSpPr>
        <p:spPr>
          <a:xfrm>
            <a:off x="567700" y="3366950"/>
            <a:ext cx="11056600" cy="340000"/>
          </a:xfrm>
          <a:prstGeom prst="rect">
            <a:avLst/>
          </a:prstGeom>
          <a:solidFill>
            <a:srgbClr val="1116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647700" y="3426950"/>
            <a:ext cx="1643456" cy="3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1">
                <a:solidFill>
                  <a:srgbClr val="F4F2EC"/>
                </a:solidFill>
                <a:latin typeface="Calibri"/>
              </a:rPr>
              <a:t>Mayo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391156" y="3426950"/>
            <a:ext cx="1643456" cy="3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0">
                <a:solidFill>
                  <a:srgbClr val="AAB1B7"/>
                </a:solidFill>
                <a:latin typeface="Calibri"/>
              </a:rPr>
              <a:t>10 °C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134612" y="3426950"/>
            <a:ext cx="1643456" cy="3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0">
                <a:solidFill>
                  <a:srgbClr val="AAB1B7"/>
                </a:solidFill>
                <a:latin typeface="Calibri"/>
              </a:rPr>
              <a:t>4 °C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878068" y="3426950"/>
            <a:ext cx="2297252" cy="3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0">
                <a:solidFill>
                  <a:srgbClr val="AAB1B7"/>
                </a:solidFill>
                <a:latin typeface="Calibri"/>
              </a:rPr>
              <a:t>18 - 20 h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275320" y="3426950"/>
            <a:ext cx="3168980" cy="3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0">
                <a:solidFill>
                  <a:srgbClr val="AAB1B7"/>
                </a:solidFill>
                <a:latin typeface="Calibri"/>
              </a:rPr>
              <a:t>Primavera, precios más suaves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47700" y="3806950"/>
            <a:ext cx="1643456" cy="3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1">
                <a:solidFill>
                  <a:srgbClr val="F4F2EC"/>
                </a:solidFill>
                <a:latin typeface="Calibri"/>
              </a:rPr>
              <a:t>Julio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391156" y="3806950"/>
            <a:ext cx="1643456" cy="3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0">
                <a:solidFill>
                  <a:srgbClr val="AAB1B7"/>
                </a:solidFill>
                <a:latin typeface="Calibri"/>
              </a:rPr>
              <a:t>14 °C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134612" y="3806950"/>
            <a:ext cx="1643456" cy="3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0">
                <a:solidFill>
                  <a:srgbClr val="AAB1B7"/>
                </a:solidFill>
                <a:latin typeface="Calibri"/>
              </a:rPr>
              <a:t>9 °C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878068" y="3806950"/>
            <a:ext cx="2297252" cy="3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0">
                <a:solidFill>
                  <a:srgbClr val="AAB1B7"/>
                </a:solidFill>
                <a:latin typeface="Calibri"/>
              </a:rPr>
              <a:t>21 h + crepúsculo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275320" y="3806950"/>
            <a:ext cx="3168980" cy="3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0">
                <a:solidFill>
                  <a:srgbClr val="AAB1B7"/>
                </a:solidFill>
                <a:latin typeface="Calibri"/>
              </a:rPr>
              <a:t>Todo abierto, tierras altas accesibles</a:t>
            </a:r>
          </a:p>
        </p:txBody>
      </p:sp>
      <p:sp>
        <p:nvSpPr>
          <p:cNvPr id="33" name="Rectangle 32"/>
          <p:cNvSpPr/>
          <p:nvPr/>
        </p:nvSpPr>
        <p:spPr>
          <a:xfrm>
            <a:off x="567700" y="4126950"/>
            <a:ext cx="11056600" cy="340000"/>
          </a:xfrm>
          <a:prstGeom prst="rect">
            <a:avLst/>
          </a:prstGeom>
          <a:solidFill>
            <a:srgbClr val="1116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647700" y="4186950"/>
            <a:ext cx="1643456" cy="3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1">
                <a:solidFill>
                  <a:srgbClr val="F4F2EC"/>
                </a:solidFill>
                <a:latin typeface="Calibri"/>
              </a:rPr>
              <a:t>Septiembre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2391156" y="4186950"/>
            <a:ext cx="1643456" cy="3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0">
                <a:solidFill>
                  <a:srgbClr val="AAB1B7"/>
                </a:solidFill>
                <a:latin typeface="Calibri"/>
              </a:rPr>
              <a:t>11 °C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4134612" y="4186950"/>
            <a:ext cx="1643456" cy="3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0">
                <a:solidFill>
                  <a:srgbClr val="AAB1B7"/>
                </a:solidFill>
                <a:latin typeface="Calibri"/>
              </a:rPr>
              <a:t>5 °C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5878068" y="4186950"/>
            <a:ext cx="2297252" cy="3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0">
                <a:solidFill>
                  <a:srgbClr val="AAB1B7"/>
                </a:solidFill>
                <a:latin typeface="Calibri"/>
              </a:rPr>
              <a:t>13 - 14 h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8275320" y="4186950"/>
            <a:ext cx="3168980" cy="3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0">
                <a:solidFill>
                  <a:srgbClr val="AAB1B7"/>
                </a:solidFill>
                <a:latin typeface="Calibri"/>
              </a:rPr>
              <a:t>Vuelven las auroras, colores de otoño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47700" y="4566950"/>
            <a:ext cx="1643456" cy="3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1">
                <a:solidFill>
                  <a:srgbClr val="F4F2EC"/>
                </a:solidFill>
                <a:latin typeface="Calibri"/>
              </a:rPr>
              <a:t>Noviembre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2391156" y="4566950"/>
            <a:ext cx="1643456" cy="3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0">
                <a:solidFill>
                  <a:srgbClr val="AAB1B7"/>
                </a:solidFill>
                <a:latin typeface="Calibri"/>
              </a:rPr>
              <a:t>4 °C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4134612" y="4566950"/>
            <a:ext cx="1643456" cy="3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0">
                <a:solidFill>
                  <a:srgbClr val="AAB1B7"/>
                </a:solidFill>
                <a:latin typeface="Calibri"/>
              </a:rPr>
              <a:t>-1 °C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878068" y="4566950"/>
            <a:ext cx="2297252" cy="3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0">
                <a:solidFill>
                  <a:srgbClr val="AAB1B7"/>
                </a:solidFill>
                <a:latin typeface="Calibri"/>
              </a:rPr>
              <a:t>5 - 7 h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8275320" y="4566950"/>
            <a:ext cx="3168980" cy="3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0">
                <a:solidFill>
                  <a:srgbClr val="AAB1B7"/>
                </a:solidFill>
                <a:latin typeface="Calibri"/>
              </a:rPr>
              <a:t>Temporada de auroras plena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647700" y="4900000"/>
            <a:ext cx="3498866" cy="1150000"/>
          </a:xfrm>
          <a:prstGeom prst="roundRect">
            <a:avLst>
              <a:gd name="adj" fmla="val 3000"/>
            </a:avLst>
          </a:prstGeom>
          <a:solidFill>
            <a:srgbClr val="11161A"/>
          </a:solidFill>
          <a:ln w="9525">
            <a:solidFill>
              <a:srgbClr val="2A31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Rectangle 44"/>
          <p:cNvSpPr/>
          <p:nvPr/>
        </p:nvSpPr>
        <p:spPr>
          <a:xfrm>
            <a:off x="647700" y="4900000"/>
            <a:ext cx="66675" cy="1150000"/>
          </a:xfrm>
          <a:prstGeom prst="rect">
            <a:avLst/>
          </a:prstGeom>
          <a:solidFill>
            <a:srgbClr val="89D6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TextBox 45"/>
          <p:cNvSpPr txBox="1"/>
          <p:nvPr/>
        </p:nvSpPr>
        <p:spPr>
          <a:xfrm>
            <a:off x="895350" y="5070000"/>
            <a:ext cx="3078866" cy="30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1">
                <a:solidFill>
                  <a:srgbClr val="F4F2EC"/>
                </a:solidFill>
                <a:latin typeface="Calibri"/>
              </a:rPr>
              <a:t>La sensación térmica manda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895350" y="5400000"/>
            <a:ext cx="3078866" cy="59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950" b="0">
                <a:solidFill>
                  <a:srgbClr val="AAB1B7"/>
                </a:solidFill>
                <a:latin typeface="Calibri"/>
              </a:rPr>
              <a:t>Con viento de 15 m/s, 0 °C se sienten como -10 °C. Por eso se vende la capa cortaviento, no el abrigo grueso.</a:t>
            </a:r>
          </a:p>
        </p:txBody>
      </p:sp>
      <p:sp>
        <p:nvSpPr>
          <p:cNvPr id="48" name="Rounded Rectangle 47"/>
          <p:cNvSpPr/>
          <p:nvPr/>
        </p:nvSpPr>
        <p:spPr>
          <a:xfrm>
            <a:off x="4346566" y="4900000"/>
            <a:ext cx="3498866" cy="1150000"/>
          </a:xfrm>
          <a:prstGeom prst="roundRect">
            <a:avLst>
              <a:gd name="adj" fmla="val 3000"/>
            </a:avLst>
          </a:prstGeom>
          <a:solidFill>
            <a:srgbClr val="11161A"/>
          </a:solidFill>
          <a:ln w="9525">
            <a:solidFill>
              <a:srgbClr val="2A31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Rectangle 48"/>
          <p:cNvSpPr/>
          <p:nvPr/>
        </p:nvSpPr>
        <p:spPr>
          <a:xfrm>
            <a:off x="4346566" y="4900000"/>
            <a:ext cx="66675" cy="1150000"/>
          </a:xfrm>
          <a:prstGeom prst="rect">
            <a:avLst/>
          </a:prstGeom>
          <a:solidFill>
            <a:srgbClr val="89D6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TextBox 49"/>
          <p:cNvSpPr txBox="1"/>
          <p:nvPr/>
        </p:nvSpPr>
        <p:spPr>
          <a:xfrm>
            <a:off x="4594216" y="5070000"/>
            <a:ext cx="3078866" cy="30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1">
                <a:solidFill>
                  <a:srgbClr val="F4F2EC"/>
                </a:solidFill>
                <a:latin typeface="Calibri"/>
              </a:rPr>
              <a:t>Rara vez baja de -10 °C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4594216" y="5400000"/>
            <a:ext cx="3078866" cy="59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950" b="0">
                <a:solidFill>
                  <a:srgbClr val="AAB1B7"/>
                </a:solidFill>
                <a:latin typeface="Calibri"/>
              </a:rPr>
              <a:t>La corriente del Golfo suaviza el clima: Reykjavík es más templada que Moscú o Toronto en invierno.</a:t>
            </a:r>
          </a:p>
        </p:txBody>
      </p:sp>
      <p:sp>
        <p:nvSpPr>
          <p:cNvPr id="52" name="Rounded Rectangle 51"/>
          <p:cNvSpPr/>
          <p:nvPr/>
        </p:nvSpPr>
        <p:spPr>
          <a:xfrm>
            <a:off x="8045433" y="4900000"/>
            <a:ext cx="3498866" cy="1150000"/>
          </a:xfrm>
          <a:prstGeom prst="roundRect">
            <a:avLst>
              <a:gd name="adj" fmla="val 3000"/>
            </a:avLst>
          </a:prstGeom>
          <a:solidFill>
            <a:srgbClr val="11161A"/>
          </a:solidFill>
          <a:ln w="9525">
            <a:solidFill>
              <a:srgbClr val="2A31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Rectangle 52"/>
          <p:cNvSpPr/>
          <p:nvPr/>
        </p:nvSpPr>
        <p:spPr>
          <a:xfrm>
            <a:off x="8045433" y="4900000"/>
            <a:ext cx="66675" cy="1150000"/>
          </a:xfrm>
          <a:prstGeom prst="rect">
            <a:avLst/>
          </a:prstGeom>
          <a:solidFill>
            <a:srgbClr val="89D6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TextBox 53"/>
          <p:cNvSpPr txBox="1"/>
          <p:nvPr/>
        </p:nvSpPr>
        <p:spPr>
          <a:xfrm>
            <a:off x="8293083" y="5070000"/>
            <a:ext cx="3078866" cy="30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1">
                <a:solidFill>
                  <a:srgbClr val="F4F2EC"/>
                </a:solidFill>
                <a:latin typeface="Calibri"/>
              </a:rPr>
              <a:t>El verano no es caluroso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8293083" y="5400000"/>
            <a:ext cx="3078866" cy="59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950" b="0">
                <a:solidFill>
                  <a:srgbClr val="AAB1B7"/>
                </a:solidFill>
                <a:latin typeface="Calibri"/>
              </a:rPr>
              <a:t>14 °C de máxima. Quien busque calor no busca Islandia: se vende luz, no temperatura.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647700" y="6477000"/>
            <a:ext cx="4000500" cy="1714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650" b="1">
                <a:solidFill>
                  <a:srgbClr val="AAB1B7"/>
                </a:solidFill>
                <a:latin typeface="Calibri"/>
              </a:rPr>
              <a:t>IBERO VIAJES × BLACK ICE TRAVEL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10849000" y="6477000"/>
            <a:ext cx="657200" cy="1714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5000"/>
              </a:lnSpc>
            </a:pPr>
            <a:r>
              <a:rPr sz="650" b="1">
                <a:solidFill>
                  <a:srgbClr val="AAB1B7"/>
                </a:solidFill>
                <a:latin typeface="Calibri"/>
              </a:rPr>
              <a:t>42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090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7700" y="381000"/>
            <a:ext cx="9000000" cy="2476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750" b="1">
                <a:solidFill>
                  <a:srgbClr val="D52B2F"/>
                </a:solidFill>
                <a:latin typeface="Calibri"/>
              </a:rPr>
              <a:t>ISLANDIA EN EL CINE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7700" y="700000"/>
            <a:ext cx="10896600" cy="7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5000"/>
              </a:lnSpc>
            </a:pPr>
            <a:r>
              <a:rPr sz="2200" b="1">
                <a:solidFill>
                  <a:srgbClr val="F4F2EC"/>
                </a:solidFill>
                <a:latin typeface="Calibri"/>
              </a:rPr>
              <a:t>Un gancho de venta que el cliente reconoce al instante</a:t>
            </a:r>
          </a:p>
        </p:txBody>
      </p:sp>
      <p:sp>
        <p:nvSpPr>
          <p:cNvPr id="4" name="Rectangle 3"/>
          <p:cNvSpPr/>
          <p:nvPr/>
        </p:nvSpPr>
        <p:spPr>
          <a:xfrm>
            <a:off x="647700" y="1943100"/>
            <a:ext cx="10896600" cy="19050"/>
          </a:xfrm>
          <a:prstGeom prst="rect">
            <a:avLst/>
          </a:prstGeom>
          <a:solidFill>
            <a:srgbClr val="2A31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7700" y="2266950"/>
            <a:ext cx="3168980" cy="25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800" b="1">
                <a:solidFill>
                  <a:srgbClr val="89D6D0"/>
                </a:solidFill>
                <a:latin typeface="Calibri"/>
              </a:rPr>
              <a:t>PRODUCCIÓN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16680" y="2266950"/>
            <a:ext cx="3822776" cy="25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800" b="1">
                <a:solidFill>
                  <a:srgbClr val="89D6D0"/>
                </a:solidFill>
                <a:latin typeface="Calibri"/>
              </a:rPr>
              <a:t>DÓNDE SE RODÓ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839456" y="2266950"/>
            <a:ext cx="3604844" cy="25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800" b="1">
                <a:solidFill>
                  <a:srgbClr val="89D6D0"/>
                </a:solidFill>
                <a:latin typeface="Calibri"/>
              </a:rPr>
              <a:t>QUÉ DECIRLE AL CLIENTE</a:t>
            </a:r>
          </a:p>
        </p:txBody>
      </p:sp>
      <p:sp>
        <p:nvSpPr>
          <p:cNvPr id="8" name="Rectangle 7"/>
          <p:cNvSpPr/>
          <p:nvPr/>
        </p:nvSpPr>
        <p:spPr>
          <a:xfrm>
            <a:off x="647700" y="2566950"/>
            <a:ext cx="10896600" cy="12700"/>
          </a:xfrm>
          <a:prstGeom prst="rect">
            <a:avLst/>
          </a:prstGeom>
          <a:solidFill>
            <a:srgbClr val="2A31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67700" y="2606950"/>
            <a:ext cx="11056600" cy="340000"/>
          </a:xfrm>
          <a:prstGeom prst="rect">
            <a:avLst/>
          </a:prstGeom>
          <a:solidFill>
            <a:srgbClr val="1116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47700" y="2666950"/>
            <a:ext cx="3168980" cy="3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50" b="1">
                <a:solidFill>
                  <a:srgbClr val="F4F2EC"/>
                </a:solidFill>
                <a:latin typeface="Calibri"/>
              </a:rPr>
              <a:t>Juego de Tronos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916680" y="2666950"/>
            <a:ext cx="3822776" cy="3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50" b="0">
                <a:solidFill>
                  <a:srgbClr val="AAB1B7"/>
                </a:solidFill>
                <a:latin typeface="Calibri"/>
              </a:rPr>
              <a:t>Þingvellir, Mývatn, Grjótagjá, Vatnajökull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839456" y="2666950"/>
            <a:ext cx="3604844" cy="3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50" b="0">
                <a:solidFill>
                  <a:srgbClr val="AAB1B7"/>
                </a:solidFill>
                <a:latin typeface="Calibri"/>
              </a:rPr>
              <a:t>«Más allá del Muro» es una parada del viaje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7700" y="3046950"/>
            <a:ext cx="3168980" cy="3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50" b="1">
                <a:solidFill>
                  <a:srgbClr val="F4F2EC"/>
                </a:solidFill>
                <a:latin typeface="Calibri"/>
              </a:rPr>
              <a:t>Interstellar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916680" y="3046950"/>
            <a:ext cx="3822776" cy="3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50" b="0">
                <a:solidFill>
                  <a:srgbClr val="AAB1B7"/>
                </a:solidFill>
                <a:latin typeface="Calibri"/>
              </a:rPr>
              <a:t>Svínafellsjökull y Mýrdalssandur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839456" y="3046950"/>
            <a:ext cx="3604844" cy="3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50" b="0">
                <a:solidFill>
                  <a:srgbClr val="AAB1B7"/>
                </a:solidFill>
                <a:latin typeface="Calibri"/>
              </a:rPr>
              <a:t>El planeta de hielo y el de agua son Islandia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67700" y="3366950"/>
            <a:ext cx="11056600" cy="340000"/>
          </a:xfrm>
          <a:prstGeom prst="rect">
            <a:avLst/>
          </a:prstGeom>
          <a:solidFill>
            <a:srgbClr val="1116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7700" y="3426950"/>
            <a:ext cx="3168980" cy="3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50" b="1">
                <a:solidFill>
                  <a:srgbClr val="F4F2EC"/>
                </a:solidFill>
                <a:latin typeface="Calibri"/>
              </a:rPr>
              <a:t>Batman Begins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916680" y="3426950"/>
            <a:ext cx="3822776" cy="3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50" b="0">
                <a:solidFill>
                  <a:srgbClr val="AAB1B7"/>
                </a:solidFill>
                <a:latin typeface="Calibri"/>
              </a:rPr>
              <a:t>Svínafellsjökull (Vatnajökull)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839456" y="3426950"/>
            <a:ext cx="3604844" cy="3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50" b="0">
                <a:solidFill>
                  <a:srgbClr val="AAB1B7"/>
                </a:solidFill>
                <a:latin typeface="Calibri"/>
              </a:rPr>
              <a:t>El entrenamiento en el hielo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7700" y="3806950"/>
            <a:ext cx="3168980" cy="3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50" b="1">
                <a:solidFill>
                  <a:srgbClr val="F4F2EC"/>
                </a:solidFill>
                <a:latin typeface="Calibri"/>
              </a:rPr>
              <a:t>Rogue One: A Star Wars Story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916680" y="3806950"/>
            <a:ext cx="3822776" cy="3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50" b="0">
                <a:solidFill>
                  <a:srgbClr val="AAB1B7"/>
                </a:solidFill>
                <a:latin typeface="Calibri"/>
              </a:rPr>
              <a:t>Hjörleifshöfði y Reynisfjara, Costa Sur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839456" y="3806950"/>
            <a:ext cx="3604844" cy="3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50" b="0">
                <a:solidFill>
                  <a:srgbClr val="AAB1B7"/>
                </a:solidFill>
                <a:latin typeface="Calibri"/>
              </a:rPr>
              <a:t>El planeta Lah'mu</a:t>
            </a:r>
          </a:p>
        </p:txBody>
      </p:sp>
      <p:sp>
        <p:nvSpPr>
          <p:cNvPr id="23" name="Rectangle 22"/>
          <p:cNvSpPr/>
          <p:nvPr/>
        </p:nvSpPr>
        <p:spPr>
          <a:xfrm>
            <a:off x="567700" y="4126950"/>
            <a:ext cx="11056600" cy="340000"/>
          </a:xfrm>
          <a:prstGeom prst="rect">
            <a:avLst/>
          </a:prstGeom>
          <a:solidFill>
            <a:srgbClr val="1116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47700" y="4186950"/>
            <a:ext cx="3168980" cy="3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50" b="1">
                <a:solidFill>
                  <a:srgbClr val="F4F2EC"/>
                </a:solidFill>
                <a:latin typeface="Calibri"/>
              </a:rPr>
              <a:t>James Bond: Muere otro día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916680" y="4186950"/>
            <a:ext cx="3822776" cy="3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50" b="0">
                <a:solidFill>
                  <a:srgbClr val="AAB1B7"/>
                </a:solidFill>
                <a:latin typeface="Calibri"/>
              </a:rPr>
              <a:t>Jökulsárlón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839456" y="4186950"/>
            <a:ext cx="3604844" cy="3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50" b="0">
                <a:solidFill>
                  <a:srgbClr val="AAB1B7"/>
                </a:solidFill>
                <a:latin typeface="Calibri"/>
              </a:rPr>
              <a:t>La persecución sobre la laguna glaciar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47700" y="4566950"/>
            <a:ext cx="3168980" cy="3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50" b="1">
                <a:solidFill>
                  <a:srgbClr val="F4F2EC"/>
                </a:solidFill>
                <a:latin typeface="Calibri"/>
              </a:rPr>
              <a:t>La vida secreta de Walter Mitty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916680" y="4566950"/>
            <a:ext cx="3822776" cy="3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50" b="0">
                <a:solidFill>
                  <a:srgbClr val="AAB1B7"/>
                </a:solidFill>
                <a:latin typeface="Calibri"/>
              </a:rPr>
              <a:t>Seyðisfjörður, Stykkishólmur, Grundarfjörður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839456" y="4566950"/>
            <a:ext cx="3604844" cy="3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50" b="0">
                <a:solidFill>
                  <a:srgbClr val="AAB1B7"/>
                </a:solidFill>
                <a:latin typeface="Calibri"/>
              </a:rPr>
              <a:t>El monopatín por la carretera vacía</a:t>
            </a:r>
          </a:p>
        </p:txBody>
      </p:sp>
      <p:sp>
        <p:nvSpPr>
          <p:cNvPr id="30" name="Rectangle 29"/>
          <p:cNvSpPr/>
          <p:nvPr/>
        </p:nvSpPr>
        <p:spPr>
          <a:xfrm>
            <a:off x="567700" y="4886950"/>
            <a:ext cx="11056600" cy="340000"/>
          </a:xfrm>
          <a:prstGeom prst="rect">
            <a:avLst/>
          </a:prstGeom>
          <a:solidFill>
            <a:srgbClr val="1116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647700" y="4946950"/>
            <a:ext cx="3168980" cy="3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50" b="1">
                <a:solidFill>
                  <a:srgbClr val="F4F2EC"/>
                </a:solidFill>
                <a:latin typeface="Calibri"/>
              </a:rPr>
              <a:t>Prometheus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3916680" y="4946950"/>
            <a:ext cx="3822776" cy="3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50" b="0">
                <a:solidFill>
                  <a:srgbClr val="AAB1B7"/>
                </a:solidFill>
                <a:latin typeface="Calibri"/>
              </a:rPr>
              <a:t>Dettifoss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7839456" y="4946950"/>
            <a:ext cx="3604844" cy="3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50" b="0">
                <a:solidFill>
                  <a:srgbClr val="AAB1B7"/>
                </a:solidFill>
                <a:latin typeface="Calibri"/>
              </a:rPr>
              <a:t>La escena inicial de la cascada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47700" y="5326950"/>
            <a:ext cx="3168980" cy="3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50" b="1">
                <a:solidFill>
                  <a:srgbClr val="F4F2EC"/>
                </a:solidFill>
                <a:latin typeface="Calibri"/>
              </a:rPr>
              <a:t>Eurovision (Fire Saga)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3916680" y="5326950"/>
            <a:ext cx="3822776" cy="3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50" b="0">
                <a:solidFill>
                  <a:srgbClr val="AAB1B7"/>
                </a:solidFill>
                <a:latin typeface="Calibri"/>
              </a:rPr>
              <a:t>Húsavík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839456" y="5326950"/>
            <a:ext cx="3604844" cy="3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50" b="0">
                <a:solidFill>
                  <a:srgbClr val="AAB1B7"/>
                </a:solidFill>
                <a:latin typeface="Calibri"/>
              </a:rPr>
              <a:t>Muy reconocible para público familiar</a:t>
            </a:r>
          </a:p>
        </p:txBody>
      </p:sp>
      <p:sp>
        <p:nvSpPr>
          <p:cNvPr id="37" name="Rectangle 36"/>
          <p:cNvSpPr/>
          <p:nvPr/>
        </p:nvSpPr>
        <p:spPr>
          <a:xfrm>
            <a:off x="567700" y="5646950"/>
            <a:ext cx="11056600" cy="340000"/>
          </a:xfrm>
          <a:prstGeom prst="rect">
            <a:avLst/>
          </a:prstGeom>
          <a:solidFill>
            <a:srgbClr val="1116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647700" y="5706950"/>
            <a:ext cx="3168980" cy="3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50" b="1">
                <a:solidFill>
                  <a:srgbClr val="F4F2EC"/>
                </a:solidFill>
                <a:latin typeface="Calibri"/>
              </a:rPr>
              <a:t>Trapped / Ófærð y Katla (series)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3916680" y="5706950"/>
            <a:ext cx="3822776" cy="3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50" b="0">
                <a:solidFill>
                  <a:srgbClr val="AAB1B7"/>
                </a:solidFill>
                <a:latin typeface="Calibri"/>
              </a:rPr>
              <a:t>Siglufjörður y Vík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7839456" y="5706950"/>
            <a:ext cx="3604844" cy="3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50" b="0">
                <a:solidFill>
                  <a:srgbClr val="AAB1B7"/>
                </a:solidFill>
                <a:latin typeface="Calibri"/>
              </a:rPr>
              <a:t>Series nórdicas de gran audiencia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47700" y="6150000"/>
            <a:ext cx="10896600" cy="30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1">
                <a:solidFill>
                  <a:srgbClr val="89D6D0"/>
                </a:solidFill>
                <a:latin typeface="Calibri"/>
              </a:rPr>
              <a:t>MENCIONAR UNA PELÍCULA CONVIERTE UNA PARADA EN UN RECUERDO: EL CLIENTE YA LA HA VISTO EN PANTALLA.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647700" y="6477000"/>
            <a:ext cx="4000500" cy="1714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650" b="1">
                <a:solidFill>
                  <a:srgbClr val="AAB1B7"/>
                </a:solidFill>
                <a:latin typeface="Calibri"/>
              </a:rPr>
              <a:t>IBERO VIAJES × BLACK ICE TRAVEL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10849000" y="6477000"/>
            <a:ext cx="657200" cy="1714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5000"/>
              </a:lnSpc>
            </a:pPr>
            <a:r>
              <a:rPr sz="650" b="1">
                <a:solidFill>
                  <a:srgbClr val="AAB1B7"/>
                </a:solidFill>
                <a:latin typeface="Calibri"/>
              </a:rPr>
              <a:t>40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090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7700" y="381000"/>
            <a:ext cx="9000000" cy="2476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750" b="1">
                <a:solidFill>
                  <a:srgbClr val="D52B2F"/>
                </a:solidFill>
                <a:latin typeface="Calibri"/>
              </a:rPr>
              <a:t>ISLANDIA VS. COSTA RICA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7700" y="700000"/>
            <a:ext cx="10896600" cy="7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5000"/>
              </a:lnSpc>
            </a:pPr>
            <a:r>
              <a:rPr sz="2200" b="1">
                <a:solidFill>
                  <a:srgbClr val="F4F2EC"/>
                </a:solidFill>
                <a:latin typeface="Calibri"/>
              </a:rPr>
              <a:t>Contexto para un cliente centroamericano</a:t>
            </a:r>
          </a:p>
        </p:txBody>
      </p:sp>
      <p:sp>
        <p:nvSpPr>
          <p:cNvPr id="4" name="Rectangle 3"/>
          <p:cNvSpPr/>
          <p:nvPr/>
        </p:nvSpPr>
        <p:spPr>
          <a:xfrm>
            <a:off x="647700" y="1943100"/>
            <a:ext cx="10896600" cy="19050"/>
          </a:xfrm>
          <a:prstGeom prst="rect">
            <a:avLst/>
          </a:prstGeom>
          <a:solidFill>
            <a:srgbClr val="2A31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647700" y="2266950"/>
            <a:ext cx="2574150" cy="1600000"/>
          </a:xfrm>
          <a:prstGeom prst="roundRect">
            <a:avLst>
              <a:gd name="adj" fmla="val 3000"/>
            </a:avLst>
          </a:prstGeom>
          <a:solidFill>
            <a:srgbClr val="11161A"/>
          </a:solidFill>
          <a:ln w="9525">
            <a:solidFill>
              <a:srgbClr val="2A31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47700" y="2486950"/>
            <a:ext cx="2174150" cy="60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2600" b="1">
                <a:solidFill>
                  <a:srgbClr val="89D6D0"/>
                </a:solidFill>
                <a:latin typeface="Calibri"/>
              </a:rPr>
              <a:t>≈ 2,3 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47700" y="3116950"/>
            <a:ext cx="2174150" cy="50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950" b="0">
                <a:solidFill>
                  <a:srgbClr val="AAB1B7"/>
                </a:solidFill>
                <a:latin typeface="Calibri"/>
              </a:rPr>
              <a:t>Visitantes extranjeros a Islandia en 2025 (Ferðamálastofa).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421850" y="2266950"/>
            <a:ext cx="2574150" cy="1600000"/>
          </a:xfrm>
          <a:prstGeom prst="roundRect">
            <a:avLst>
              <a:gd name="adj" fmla="val 3000"/>
            </a:avLst>
          </a:prstGeom>
          <a:solidFill>
            <a:srgbClr val="11161A"/>
          </a:solidFill>
          <a:ln w="9525">
            <a:solidFill>
              <a:srgbClr val="2A31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3621850" y="2486950"/>
            <a:ext cx="2174150" cy="60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2600" b="1">
                <a:solidFill>
                  <a:srgbClr val="89D6D0"/>
                </a:solidFill>
                <a:latin typeface="Calibri"/>
              </a:rPr>
              <a:t>≈ 2,69 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21850" y="3116950"/>
            <a:ext cx="2174150" cy="50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950" b="0">
                <a:solidFill>
                  <a:srgbClr val="AAB1B7"/>
                </a:solidFill>
                <a:latin typeface="Calibri"/>
              </a:rPr>
              <a:t>Visitantes internacionales por vía aérea a Costa Rica en 2025.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196000" y="2266950"/>
            <a:ext cx="2574150" cy="1600000"/>
          </a:xfrm>
          <a:prstGeom prst="roundRect">
            <a:avLst>
              <a:gd name="adj" fmla="val 3000"/>
            </a:avLst>
          </a:prstGeom>
          <a:solidFill>
            <a:srgbClr val="11161A"/>
          </a:solidFill>
          <a:ln w="9525">
            <a:solidFill>
              <a:srgbClr val="2A31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396000" y="2486950"/>
            <a:ext cx="2174150" cy="60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2600" b="1">
                <a:solidFill>
                  <a:srgbClr val="89D6D0"/>
                </a:solidFill>
                <a:latin typeface="Calibri"/>
              </a:rPr>
              <a:t>≈ 390.000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396000" y="3116950"/>
            <a:ext cx="2174150" cy="50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950" b="0">
                <a:solidFill>
                  <a:srgbClr val="AAB1B7"/>
                </a:solidFill>
                <a:latin typeface="Calibri"/>
              </a:rPr>
              <a:t>Habitantes de Islandia frente a unos 5,2 millones de Costa Rica.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970150" y="2266950"/>
            <a:ext cx="2574150" cy="1600000"/>
          </a:xfrm>
          <a:prstGeom prst="roundRect">
            <a:avLst>
              <a:gd name="adj" fmla="val 3000"/>
            </a:avLst>
          </a:prstGeom>
          <a:solidFill>
            <a:srgbClr val="11161A"/>
          </a:solidFill>
          <a:ln w="9525">
            <a:solidFill>
              <a:srgbClr val="2A31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9170150" y="2486950"/>
            <a:ext cx="2174150" cy="60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2600" b="1">
                <a:solidFill>
                  <a:srgbClr val="89D6D0"/>
                </a:solidFill>
                <a:latin typeface="Calibri"/>
              </a:rPr>
              <a:t>6 turistas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170150" y="3116950"/>
            <a:ext cx="2174150" cy="50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950" b="0">
                <a:solidFill>
                  <a:srgbClr val="AAB1B7"/>
                </a:solidFill>
                <a:latin typeface="Calibri"/>
              </a:rPr>
              <a:t>Por cada habitante al año en Islandia; en Costa Rica, alrededor de 0,5.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47700" y="4100000"/>
            <a:ext cx="3498866" cy="1900000"/>
          </a:xfrm>
          <a:prstGeom prst="roundRect">
            <a:avLst>
              <a:gd name="adj" fmla="val 3000"/>
            </a:avLst>
          </a:prstGeom>
          <a:solidFill>
            <a:srgbClr val="11161A"/>
          </a:solidFill>
          <a:ln w="9525">
            <a:solidFill>
              <a:srgbClr val="2A31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647700" y="4100000"/>
            <a:ext cx="66675" cy="1900000"/>
          </a:xfrm>
          <a:prstGeom prst="rect">
            <a:avLst/>
          </a:prstGeom>
          <a:solidFill>
            <a:srgbClr val="89D6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95350" y="4270000"/>
            <a:ext cx="3078866" cy="30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1">
                <a:solidFill>
                  <a:srgbClr val="F4F2EC"/>
                </a:solidFill>
                <a:latin typeface="Calibri"/>
              </a:rPr>
              <a:t>Turismo por habitante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95350" y="4600000"/>
            <a:ext cx="3078866" cy="134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950" b="0">
                <a:solidFill>
                  <a:srgbClr val="AAB1B7"/>
                </a:solidFill>
                <a:latin typeface="Calibri"/>
              </a:rPr>
              <a:t>Islandia recibe casi el mismo número de visitantes que Costa Rica con menos del 8 % de su población. Por eso la infraestructura turística está tan desarrollada y por eso los precios son altos.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4346566" y="4100000"/>
            <a:ext cx="3498866" cy="1900000"/>
          </a:xfrm>
          <a:prstGeom prst="roundRect">
            <a:avLst>
              <a:gd name="adj" fmla="val 3000"/>
            </a:avLst>
          </a:prstGeom>
          <a:solidFill>
            <a:srgbClr val="11161A"/>
          </a:solidFill>
          <a:ln w="9525">
            <a:solidFill>
              <a:srgbClr val="2A31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4346566" y="4100000"/>
            <a:ext cx="66675" cy="1900000"/>
          </a:xfrm>
          <a:prstGeom prst="rect">
            <a:avLst/>
          </a:prstGeom>
          <a:solidFill>
            <a:srgbClr val="89D6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4594216" y="4270000"/>
            <a:ext cx="3078866" cy="30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1">
                <a:solidFill>
                  <a:srgbClr val="F4F2EC"/>
                </a:solidFill>
                <a:latin typeface="Calibri"/>
              </a:rPr>
              <a:t>Seguridad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594216" y="4600000"/>
            <a:ext cx="3078866" cy="134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950" b="0">
                <a:solidFill>
                  <a:srgbClr val="AAB1B7"/>
                </a:solidFill>
                <a:latin typeface="Calibri"/>
              </a:rPr>
              <a:t>Islandia encabeza el Índice Global de Paz de forma ininterrumpida desde 2008. Los homicidios se cuentan con los dedos de una mano en todo el país y en muchos años son cero o uno.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8045433" y="4100000"/>
            <a:ext cx="3498866" cy="1900000"/>
          </a:xfrm>
          <a:prstGeom prst="roundRect">
            <a:avLst>
              <a:gd name="adj" fmla="val 3000"/>
            </a:avLst>
          </a:prstGeom>
          <a:solidFill>
            <a:srgbClr val="11161A"/>
          </a:solidFill>
          <a:ln w="9525">
            <a:solidFill>
              <a:srgbClr val="2A31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8045433" y="4100000"/>
            <a:ext cx="66675" cy="1900000"/>
          </a:xfrm>
          <a:prstGeom prst="rect">
            <a:avLst/>
          </a:prstGeom>
          <a:solidFill>
            <a:srgbClr val="89D6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8293083" y="4270000"/>
            <a:ext cx="3078866" cy="30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1">
                <a:solidFill>
                  <a:srgbClr val="F4F2EC"/>
                </a:solidFill>
                <a:latin typeface="Calibri"/>
              </a:rPr>
              <a:t>El riesgo real es la naturaleza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293083" y="4600000"/>
            <a:ext cx="3078866" cy="134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950" b="0">
                <a:solidFill>
                  <a:srgbClr val="AAB1B7"/>
                </a:solidFill>
                <a:latin typeface="Calibri"/>
              </a:rPr>
              <a:t>En Islandia el peligro no es el crimen: es el viento, el hielo en carretera, el oleaje de Reynisfjara y el clima. Justo por eso se vende operación local, guía y vehículo propio.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47700" y="6477000"/>
            <a:ext cx="4000500" cy="1714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650" b="1">
                <a:solidFill>
                  <a:srgbClr val="AAB1B7"/>
                </a:solidFill>
                <a:latin typeface="Calibri"/>
              </a:rPr>
              <a:t>IBERO VIAJES × BLACK ICE TRAVEL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0849000" y="6477000"/>
            <a:ext cx="657200" cy="1714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5000"/>
              </a:lnSpc>
            </a:pPr>
            <a:r>
              <a:rPr sz="650" b="1">
                <a:solidFill>
                  <a:srgbClr val="AAB1B7"/>
                </a:solidFill>
                <a:latin typeface="Calibri"/>
              </a:rPr>
              <a:t>41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090B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5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2000" cy="900000"/>
          </a:xfrm>
          <a:prstGeom prst="rect">
            <a:avLst/>
          </a:prstGeom>
          <a:solidFill>
            <a:srgbClr val="07090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4858000"/>
            <a:ext cx="12192000" cy="2000000"/>
          </a:xfrm>
          <a:prstGeom prst="rect">
            <a:avLst/>
          </a:prstGeom>
          <a:solidFill>
            <a:srgbClr val="07090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7700" y="340000"/>
            <a:ext cx="9000000" cy="2476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750" b="1">
                <a:solidFill>
                  <a:srgbClr val="D52B2F"/>
                </a:solidFill>
                <a:latin typeface="Calibri"/>
              </a:rPr>
              <a:t>CIERRE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7700" y="5118000"/>
            <a:ext cx="10896600" cy="60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5000"/>
              </a:lnSpc>
            </a:pPr>
            <a:r>
              <a:rPr sz="2100" b="1">
                <a:solidFill>
                  <a:srgbClr val="F4F2EC"/>
                </a:solidFill>
                <a:latin typeface="Calibri"/>
              </a:rPr>
              <a:t>Vender Islandia es vender criterio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7700" y="5778000"/>
            <a:ext cx="8717280" cy="5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100" b="0">
                <a:solidFill>
                  <a:srgbClr val="AAB1B7"/>
                </a:solidFill>
                <a:latin typeface="Calibri"/>
              </a:rPr>
              <a:t>Contenido, operación propia y honestidad con la expectativa. Ese es el paquete completo que Ibero Viajes puede poner sobre la mesa de su cliente.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7700" y="6477000"/>
            <a:ext cx="4000500" cy="1714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650" b="1">
                <a:solidFill>
                  <a:srgbClr val="AAB1B7"/>
                </a:solidFill>
                <a:latin typeface="Calibri"/>
              </a:rPr>
              <a:t>IBERO VIAJES × BLACK ICE TRAVEL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849000" y="6477000"/>
            <a:ext cx="657200" cy="1714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5000"/>
              </a:lnSpc>
            </a:pPr>
            <a:r>
              <a:rPr sz="650" b="1">
                <a:solidFill>
                  <a:srgbClr val="AAB1B7"/>
                </a:solidFill>
                <a:latin typeface="Calibri"/>
              </a:rPr>
              <a:t>42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090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7700" y="381000"/>
            <a:ext cx="9000000" cy="2476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750" b="1">
                <a:solidFill>
                  <a:srgbClr val="D52B2F"/>
                </a:solidFill>
                <a:latin typeface="Calibri"/>
              </a:rPr>
              <a:t>GEOGRAFÍA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7700" y="700000"/>
            <a:ext cx="10896600" cy="7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5000"/>
              </a:lnSpc>
            </a:pPr>
            <a:r>
              <a:rPr sz="2200" b="1">
                <a:solidFill>
                  <a:srgbClr val="F4F2EC"/>
                </a:solidFill>
                <a:latin typeface="Calibri"/>
              </a:rPr>
              <a:t>Cinco zonas que explican por qué el itinerario es así</a:t>
            </a:r>
          </a:p>
        </p:txBody>
      </p:sp>
      <p:sp>
        <p:nvSpPr>
          <p:cNvPr id="4" name="Rectangle 3"/>
          <p:cNvSpPr/>
          <p:nvPr/>
        </p:nvSpPr>
        <p:spPr>
          <a:xfrm>
            <a:off x="647700" y="1943100"/>
            <a:ext cx="10896600" cy="19050"/>
          </a:xfrm>
          <a:prstGeom prst="rect">
            <a:avLst/>
          </a:prstGeom>
          <a:solidFill>
            <a:srgbClr val="2A31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647700" y="2266950"/>
            <a:ext cx="3498866" cy="1600000"/>
          </a:xfrm>
          <a:prstGeom prst="roundRect">
            <a:avLst>
              <a:gd name="adj" fmla="val 3000"/>
            </a:avLst>
          </a:prstGeom>
          <a:solidFill>
            <a:srgbClr val="11161A"/>
          </a:solidFill>
          <a:ln w="9525">
            <a:solidFill>
              <a:srgbClr val="2A31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647700" y="2266950"/>
            <a:ext cx="66675" cy="1600000"/>
          </a:xfrm>
          <a:prstGeom prst="rect">
            <a:avLst/>
          </a:prstGeom>
          <a:solidFill>
            <a:srgbClr val="89D6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95350" y="2436950"/>
            <a:ext cx="3078866" cy="30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>
                <a:solidFill>
                  <a:srgbClr val="F4F2EC"/>
                </a:solidFill>
                <a:latin typeface="Calibri"/>
              </a:rPr>
              <a:t>Reykjavík y Reykjanes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95350" y="2766950"/>
            <a:ext cx="3078866" cy="104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50" b="0">
                <a:solidFill>
                  <a:srgbClr val="AAB1B7"/>
                </a:solidFill>
                <a:latin typeface="Calibri"/>
              </a:rPr>
              <a:t>Punto de entrada. El aeropuerto de Keflavík está a unos 50 km / 45 min de la ciudad. Zona geotérmica, Blue Lagoon y campos de lava recientes.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346566" y="2266950"/>
            <a:ext cx="3498866" cy="1600000"/>
          </a:xfrm>
          <a:prstGeom prst="roundRect">
            <a:avLst>
              <a:gd name="adj" fmla="val 3000"/>
            </a:avLst>
          </a:prstGeom>
          <a:solidFill>
            <a:srgbClr val="11161A"/>
          </a:solidFill>
          <a:ln w="9525">
            <a:solidFill>
              <a:srgbClr val="2A31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4346566" y="2266950"/>
            <a:ext cx="66675" cy="1600000"/>
          </a:xfrm>
          <a:prstGeom prst="rect">
            <a:avLst/>
          </a:prstGeom>
          <a:solidFill>
            <a:srgbClr val="89D6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94216" y="2436950"/>
            <a:ext cx="3078866" cy="30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>
                <a:solidFill>
                  <a:srgbClr val="F4F2EC"/>
                </a:solidFill>
                <a:latin typeface="Calibri"/>
              </a:rPr>
              <a:t>Suroeste — Círculo Dorado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94216" y="2766950"/>
            <a:ext cx="3078866" cy="104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50" b="0">
                <a:solidFill>
                  <a:srgbClr val="AAB1B7"/>
                </a:solidFill>
                <a:latin typeface="Calibri"/>
              </a:rPr>
              <a:t>Þingvellir, Geysir y Gullfoss en un radio corto desde la capital. Es la zona con mejor infraestructura del país.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045433" y="2266950"/>
            <a:ext cx="3498866" cy="1600000"/>
          </a:xfrm>
          <a:prstGeom prst="roundRect">
            <a:avLst>
              <a:gd name="adj" fmla="val 3000"/>
            </a:avLst>
          </a:prstGeom>
          <a:solidFill>
            <a:srgbClr val="11161A"/>
          </a:solidFill>
          <a:ln w="9525">
            <a:solidFill>
              <a:srgbClr val="2A31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8045433" y="2266950"/>
            <a:ext cx="66675" cy="1600000"/>
          </a:xfrm>
          <a:prstGeom prst="rect">
            <a:avLst/>
          </a:prstGeom>
          <a:solidFill>
            <a:srgbClr val="89D6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293083" y="2436950"/>
            <a:ext cx="3078866" cy="30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>
                <a:solidFill>
                  <a:srgbClr val="F4F2EC"/>
                </a:solidFill>
                <a:latin typeface="Calibri"/>
              </a:rPr>
              <a:t>Costa Sur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93083" y="2766950"/>
            <a:ext cx="3078866" cy="104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50" b="0">
                <a:solidFill>
                  <a:srgbClr val="AAB1B7"/>
                </a:solidFill>
                <a:latin typeface="Calibri"/>
              </a:rPr>
              <a:t>Cascadas, glaciares y playas negras en línea recta sobre la carretera 1. Concentra los paisajes más fotografiados de Islandia.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47700" y="4066950"/>
            <a:ext cx="3498866" cy="1600000"/>
          </a:xfrm>
          <a:prstGeom prst="roundRect">
            <a:avLst>
              <a:gd name="adj" fmla="val 3000"/>
            </a:avLst>
          </a:prstGeom>
          <a:solidFill>
            <a:srgbClr val="11161A"/>
          </a:solidFill>
          <a:ln w="9525">
            <a:solidFill>
              <a:srgbClr val="2A31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647700" y="4066950"/>
            <a:ext cx="66675" cy="1600000"/>
          </a:xfrm>
          <a:prstGeom prst="rect">
            <a:avLst/>
          </a:prstGeom>
          <a:solidFill>
            <a:srgbClr val="89D6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95350" y="4236950"/>
            <a:ext cx="3078866" cy="30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>
                <a:solidFill>
                  <a:srgbClr val="F4F2EC"/>
                </a:solidFill>
                <a:latin typeface="Calibri"/>
              </a:rPr>
              <a:t>Sureste — Vatnajökull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95350" y="4566950"/>
            <a:ext cx="3078866" cy="104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50" b="0">
                <a:solidFill>
                  <a:srgbClr val="AAB1B7"/>
                </a:solidFill>
                <a:latin typeface="Calibri"/>
              </a:rPr>
              <a:t>El glaciar más grande de Europa (≈ 7.900 km²), la laguna de Jökulsárlón y Diamond Beach. Es el clímax visual del recorrido.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4346566" y="4066950"/>
            <a:ext cx="3498866" cy="1600000"/>
          </a:xfrm>
          <a:prstGeom prst="roundRect">
            <a:avLst>
              <a:gd name="adj" fmla="val 3000"/>
            </a:avLst>
          </a:prstGeom>
          <a:solidFill>
            <a:srgbClr val="11161A"/>
          </a:solidFill>
          <a:ln w="9525">
            <a:solidFill>
              <a:srgbClr val="2A31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4346566" y="4066950"/>
            <a:ext cx="66675" cy="1600000"/>
          </a:xfrm>
          <a:prstGeom prst="rect">
            <a:avLst/>
          </a:prstGeom>
          <a:solidFill>
            <a:srgbClr val="89D6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4594216" y="4236950"/>
            <a:ext cx="3078866" cy="30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>
                <a:solidFill>
                  <a:srgbClr val="F4F2EC"/>
                </a:solidFill>
                <a:latin typeface="Calibri"/>
              </a:rPr>
              <a:t>Norte y Este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594216" y="4566950"/>
            <a:ext cx="3078866" cy="104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50" b="0">
                <a:solidFill>
                  <a:srgbClr val="AAB1B7"/>
                </a:solidFill>
                <a:latin typeface="Calibri"/>
              </a:rPr>
              <a:t>Akureyri, Mývatn, Dettifoss y los fiordos del este. Grandes distancias: se venden como extensión o como circuito de vuelta completa.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8045433" y="4066950"/>
            <a:ext cx="3498866" cy="1600000"/>
          </a:xfrm>
          <a:prstGeom prst="roundRect">
            <a:avLst>
              <a:gd name="adj" fmla="val 3000"/>
            </a:avLst>
          </a:prstGeom>
          <a:solidFill>
            <a:srgbClr val="11161A"/>
          </a:solidFill>
          <a:ln w="9525">
            <a:solidFill>
              <a:srgbClr val="2A31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8045433" y="4066950"/>
            <a:ext cx="66675" cy="1600000"/>
          </a:xfrm>
          <a:prstGeom prst="rect">
            <a:avLst/>
          </a:prstGeom>
          <a:solidFill>
            <a:srgbClr val="89D6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8293083" y="4236950"/>
            <a:ext cx="3078866" cy="30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>
                <a:solidFill>
                  <a:srgbClr val="F4F2EC"/>
                </a:solidFill>
                <a:latin typeface="Calibri"/>
              </a:rPr>
              <a:t>Tierras Altas (Highlands)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293083" y="4566950"/>
            <a:ext cx="3078866" cy="104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50" b="0">
                <a:solidFill>
                  <a:srgbClr val="AAB1B7"/>
                </a:solidFill>
                <a:latin typeface="Calibri"/>
              </a:rPr>
              <a:t>Interior volcánico solo accesible en verano con vehículos 4x4 preparados. Nunca prometerlo en un programa de invierno.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47700" y="6477000"/>
            <a:ext cx="4000500" cy="1714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650" b="1">
                <a:solidFill>
                  <a:srgbClr val="AAB1B7"/>
                </a:solidFill>
                <a:latin typeface="Calibri"/>
              </a:rPr>
              <a:t>IBERO VIAJES × BLACK ICE TRAVEL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0849000" y="6477000"/>
            <a:ext cx="657200" cy="1714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5000"/>
              </a:lnSpc>
            </a:pPr>
            <a:r>
              <a:rPr sz="650" b="1">
                <a:solidFill>
                  <a:srgbClr val="AAB1B7"/>
                </a:solidFill>
                <a:latin typeface="Calibri"/>
              </a:rPr>
              <a:t>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090B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2000" cy="900000"/>
          </a:xfrm>
          <a:prstGeom prst="rect">
            <a:avLst/>
          </a:prstGeom>
          <a:solidFill>
            <a:srgbClr val="07090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4858000"/>
            <a:ext cx="12192000" cy="2000000"/>
          </a:xfrm>
          <a:prstGeom prst="rect">
            <a:avLst/>
          </a:prstGeom>
          <a:solidFill>
            <a:srgbClr val="07090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7700" y="340000"/>
            <a:ext cx="9000000" cy="2476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750" b="1">
                <a:solidFill>
                  <a:srgbClr val="D52B2F"/>
                </a:solidFill>
                <a:latin typeface="Calibri"/>
              </a:rPr>
              <a:t>EL DESTINO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7700" y="5118000"/>
            <a:ext cx="10896600" cy="60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5000"/>
              </a:lnSpc>
            </a:pPr>
            <a:r>
              <a:rPr sz="2100" b="1">
                <a:solidFill>
                  <a:srgbClr val="F4F2EC"/>
                </a:solidFill>
                <a:latin typeface="Calibri"/>
              </a:rPr>
              <a:t>Islandia no se cuenta: se muestra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7700" y="5778000"/>
            <a:ext cx="8717280" cy="5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100" b="0">
                <a:solidFill>
                  <a:srgbClr val="AAB1B7"/>
                </a:solidFill>
                <a:latin typeface="Calibri"/>
              </a:rPr>
              <a:t>Todas las fotografías de esta presentación son imágenes reales de operaciónes de Black Ice Travel en Islandia. Ninguna procede de banco de imágenes ni está generada por ordenador.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7700" y="6477000"/>
            <a:ext cx="4000500" cy="1714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650" b="1">
                <a:solidFill>
                  <a:srgbClr val="AAB1B7"/>
                </a:solidFill>
                <a:latin typeface="Calibri"/>
              </a:rPr>
              <a:t>IBERO VIAJES × BLACK ICE TRAVEL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849000" y="6477000"/>
            <a:ext cx="657200" cy="1714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5000"/>
              </a:lnSpc>
            </a:pPr>
            <a:r>
              <a:rPr sz="650" b="1">
                <a:solidFill>
                  <a:srgbClr val="AAB1B7"/>
                </a:solidFill>
                <a:latin typeface="Calibri"/>
              </a:rPr>
              <a:t>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090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7700" y="381000"/>
            <a:ext cx="9000000" cy="2476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750" b="1">
                <a:solidFill>
                  <a:srgbClr val="D52B2F"/>
                </a:solidFill>
                <a:latin typeface="Calibri"/>
              </a:rPr>
              <a:t>CLIMA Y LUZ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7700" y="700000"/>
            <a:ext cx="10896600" cy="7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5000"/>
              </a:lnSpc>
            </a:pPr>
            <a:r>
              <a:rPr sz="2200" b="1">
                <a:solidFill>
                  <a:srgbClr val="F4F2EC"/>
                </a:solidFill>
                <a:latin typeface="Calibri"/>
              </a:rPr>
              <a:t>El clima no es un problema: es información que se vende bien</a:t>
            </a:r>
          </a:p>
        </p:txBody>
      </p:sp>
      <p:sp>
        <p:nvSpPr>
          <p:cNvPr id="4" name="Rectangle 3"/>
          <p:cNvSpPr/>
          <p:nvPr/>
        </p:nvSpPr>
        <p:spPr>
          <a:xfrm>
            <a:off x="647700" y="1943100"/>
            <a:ext cx="10896600" cy="19050"/>
          </a:xfrm>
          <a:prstGeom prst="rect">
            <a:avLst/>
          </a:prstGeom>
          <a:solidFill>
            <a:srgbClr val="2A31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7700" y="2266950"/>
            <a:ext cx="1643456" cy="25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800" b="1">
                <a:solidFill>
                  <a:srgbClr val="89D6D0"/>
                </a:solidFill>
                <a:latin typeface="Calibri"/>
              </a:rPr>
              <a:t>TEMPORADA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391156" y="2266950"/>
            <a:ext cx="2515184" cy="25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800" b="1">
                <a:solidFill>
                  <a:srgbClr val="89D6D0"/>
                </a:solidFill>
                <a:latin typeface="Calibri"/>
              </a:rPr>
              <a:t>TEMPERATURA MEDIA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06340" y="2266950"/>
            <a:ext cx="2733116" cy="25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800" b="1">
                <a:solidFill>
                  <a:srgbClr val="89D6D0"/>
                </a:solidFill>
                <a:latin typeface="Calibri"/>
              </a:rPr>
              <a:t>HORAS DE LUZ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839456" y="2266950"/>
            <a:ext cx="3604844" cy="25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800" b="1">
                <a:solidFill>
                  <a:srgbClr val="89D6D0"/>
                </a:solidFill>
                <a:latin typeface="Calibri"/>
              </a:rPr>
              <a:t>QUÉ SE VENDE</a:t>
            </a:r>
          </a:p>
        </p:txBody>
      </p:sp>
      <p:sp>
        <p:nvSpPr>
          <p:cNvPr id="9" name="Rectangle 8"/>
          <p:cNvSpPr/>
          <p:nvPr/>
        </p:nvSpPr>
        <p:spPr>
          <a:xfrm>
            <a:off x="647700" y="2566950"/>
            <a:ext cx="10896600" cy="12700"/>
          </a:xfrm>
          <a:prstGeom prst="rect">
            <a:avLst/>
          </a:prstGeom>
          <a:solidFill>
            <a:srgbClr val="2A31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67700" y="2606950"/>
            <a:ext cx="11056600" cy="380000"/>
          </a:xfrm>
          <a:prstGeom prst="rect">
            <a:avLst/>
          </a:prstGeom>
          <a:solidFill>
            <a:srgbClr val="1116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7700" y="2666950"/>
            <a:ext cx="1643456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1">
                <a:solidFill>
                  <a:srgbClr val="F4F2EC"/>
                </a:solidFill>
                <a:latin typeface="Calibri"/>
              </a:rPr>
              <a:t>Dic – Feb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391156" y="2666950"/>
            <a:ext cx="2515184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0">
                <a:solidFill>
                  <a:srgbClr val="AAB1B7"/>
                </a:solidFill>
                <a:latin typeface="Calibri"/>
              </a:rPr>
              <a:t>-2 °C a 3 °C en la costa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06340" y="2666950"/>
            <a:ext cx="2733116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0">
                <a:solidFill>
                  <a:srgbClr val="AAB1B7"/>
                </a:solidFill>
                <a:latin typeface="Calibri"/>
              </a:rPr>
              <a:t>4 – 7 horas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839456" y="2666950"/>
            <a:ext cx="3604844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0">
                <a:solidFill>
                  <a:srgbClr val="AAB1B7"/>
                </a:solidFill>
                <a:latin typeface="Calibri"/>
              </a:rPr>
              <a:t>Auroras, cuevas de hielo, paisaje nevado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7700" y="3086950"/>
            <a:ext cx="1643456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1">
                <a:solidFill>
                  <a:srgbClr val="F4F2EC"/>
                </a:solidFill>
                <a:latin typeface="Calibri"/>
              </a:rPr>
              <a:t>Mar – Abr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391156" y="3086950"/>
            <a:ext cx="2515184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0">
                <a:solidFill>
                  <a:srgbClr val="AAB1B7"/>
                </a:solidFill>
                <a:latin typeface="Calibri"/>
              </a:rPr>
              <a:t>0 °C a 6 °C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06340" y="3086950"/>
            <a:ext cx="2733116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0">
                <a:solidFill>
                  <a:srgbClr val="AAB1B7"/>
                </a:solidFill>
                <a:latin typeface="Calibri"/>
              </a:rPr>
              <a:t>11 – 15 horas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839456" y="3086950"/>
            <a:ext cx="3604844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0">
                <a:solidFill>
                  <a:srgbClr val="AAB1B7"/>
                </a:solidFill>
                <a:latin typeface="Calibri"/>
              </a:rPr>
              <a:t>Última ventana de auroras + más movilidad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67700" y="3446950"/>
            <a:ext cx="11056600" cy="380000"/>
          </a:xfrm>
          <a:prstGeom prst="rect">
            <a:avLst/>
          </a:prstGeom>
          <a:solidFill>
            <a:srgbClr val="1116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47700" y="3506950"/>
            <a:ext cx="1643456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1">
                <a:solidFill>
                  <a:srgbClr val="F4F2EC"/>
                </a:solidFill>
                <a:latin typeface="Calibri"/>
              </a:rPr>
              <a:t>May – Jun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391156" y="3506950"/>
            <a:ext cx="2515184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0">
                <a:solidFill>
                  <a:srgbClr val="AAB1B7"/>
                </a:solidFill>
                <a:latin typeface="Calibri"/>
              </a:rPr>
              <a:t>7 °C a 13 °C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006340" y="3506950"/>
            <a:ext cx="2733116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0">
                <a:solidFill>
                  <a:srgbClr val="AAB1B7"/>
                </a:solidFill>
                <a:latin typeface="Calibri"/>
              </a:rPr>
              <a:t>18 – 21 horas (sol de medianoche)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839456" y="3506950"/>
            <a:ext cx="3604844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0">
                <a:solidFill>
                  <a:srgbClr val="AAB1B7"/>
                </a:solidFill>
                <a:latin typeface="Calibri"/>
              </a:rPr>
              <a:t>Frailecillos, cascadas a caudal máximo, verde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47700" y="3926950"/>
            <a:ext cx="1643456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1">
                <a:solidFill>
                  <a:srgbClr val="F4F2EC"/>
                </a:solidFill>
                <a:latin typeface="Calibri"/>
              </a:rPr>
              <a:t>Jul – Ago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391156" y="3926950"/>
            <a:ext cx="2515184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0">
                <a:solidFill>
                  <a:srgbClr val="AAB1B7"/>
                </a:solidFill>
                <a:latin typeface="Calibri"/>
              </a:rPr>
              <a:t>10 °C a 15 °C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006340" y="3926950"/>
            <a:ext cx="2733116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0">
                <a:solidFill>
                  <a:srgbClr val="AAB1B7"/>
                </a:solidFill>
                <a:latin typeface="Calibri"/>
              </a:rPr>
              <a:t>16 – 20 horas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839456" y="3926950"/>
            <a:ext cx="3604844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0">
                <a:solidFill>
                  <a:srgbClr val="AAB1B7"/>
                </a:solidFill>
                <a:latin typeface="Calibri"/>
              </a:rPr>
              <a:t>Highlands, ballenas, mejor clima del año</a:t>
            </a:r>
          </a:p>
        </p:txBody>
      </p:sp>
      <p:sp>
        <p:nvSpPr>
          <p:cNvPr id="28" name="Rectangle 27"/>
          <p:cNvSpPr/>
          <p:nvPr/>
        </p:nvSpPr>
        <p:spPr>
          <a:xfrm>
            <a:off x="567700" y="4286950"/>
            <a:ext cx="11056600" cy="380000"/>
          </a:xfrm>
          <a:prstGeom prst="rect">
            <a:avLst/>
          </a:prstGeom>
          <a:solidFill>
            <a:srgbClr val="1116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647700" y="4346950"/>
            <a:ext cx="1643456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1">
                <a:solidFill>
                  <a:srgbClr val="F4F2EC"/>
                </a:solidFill>
                <a:latin typeface="Calibri"/>
              </a:rPr>
              <a:t>Sep – Nov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2391156" y="4346950"/>
            <a:ext cx="2515184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0">
                <a:solidFill>
                  <a:srgbClr val="AAB1B7"/>
                </a:solidFill>
                <a:latin typeface="Calibri"/>
              </a:rPr>
              <a:t>1 °C a 8 °C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006340" y="4346950"/>
            <a:ext cx="2733116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0">
                <a:solidFill>
                  <a:srgbClr val="AAB1B7"/>
                </a:solidFill>
                <a:latin typeface="Calibri"/>
              </a:rPr>
              <a:t>7 – 13 horas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839456" y="4346950"/>
            <a:ext cx="3604844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0">
                <a:solidFill>
                  <a:srgbClr val="AAB1B7"/>
                </a:solidFill>
                <a:latin typeface="Calibri"/>
              </a:rPr>
              <a:t>Regreso de auroras, colores de otoño, menos gente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47700" y="4700000"/>
            <a:ext cx="10896600" cy="90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100" b="0">
                <a:solidFill>
                  <a:srgbClr val="AAB1B7"/>
                </a:solidFill>
                <a:latin typeface="Calibri"/>
              </a:rPr>
              <a:t>Lo que sí hay que decir con claridad: el clima cambia por zonas y en cuestión de horas. El viento —no el frío— es el factor que más condiciona la operación. Por eso el itinerario se diseña con alternativas y el guía toma decisiones en el terreno cada día.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47700" y="5700000"/>
            <a:ext cx="10896600" cy="30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1">
                <a:solidFill>
                  <a:srgbClr val="89D6D0"/>
                </a:solidFill>
                <a:latin typeface="Calibri"/>
              </a:rPr>
              <a:t>NO EXISTE MAL CLIMA: EXISTE ROPA INADECUADA Y PLANIFICACIÓN INADECUADA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47700" y="6477000"/>
            <a:ext cx="4000500" cy="1714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650" b="1">
                <a:solidFill>
                  <a:srgbClr val="AAB1B7"/>
                </a:solidFill>
                <a:latin typeface="Calibri"/>
              </a:rPr>
              <a:t>IBERO VIAJES × BLACK ICE TRAVEL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10849000" y="6477000"/>
            <a:ext cx="657200" cy="1714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5000"/>
              </a:lnSpc>
            </a:pPr>
            <a:r>
              <a:rPr sz="650" b="1">
                <a:solidFill>
                  <a:srgbClr val="AAB1B7"/>
                </a:solidFill>
                <a:latin typeface="Calibri"/>
              </a:rPr>
              <a:t>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090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7700" y="381000"/>
            <a:ext cx="9000000" cy="2476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750" b="1">
                <a:solidFill>
                  <a:srgbClr val="D52B2F"/>
                </a:solidFill>
                <a:latin typeface="Calibri"/>
              </a:rPr>
              <a:t>DISTANCIAS REALES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7700" y="700000"/>
            <a:ext cx="10896600" cy="7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5000"/>
              </a:lnSpc>
            </a:pPr>
            <a:r>
              <a:rPr sz="2200" b="1">
                <a:solidFill>
                  <a:srgbClr val="F4F2EC"/>
                </a:solidFill>
                <a:latin typeface="Calibri"/>
              </a:rPr>
              <a:t>Vender tiempos correctos evita el 90 % de las quejas</a:t>
            </a:r>
          </a:p>
        </p:txBody>
      </p:sp>
      <p:sp>
        <p:nvSpPr>
          <p:cNvPr id="4" name="Rectangle 3"/>
          <p:cNvSpPr/>
          <p:nvPr/>
        </p:nvSpPr>
        <p:spPr>
          <a:xfrm>
            <a:off x="647700" y="1943100"/>
            <a:ext cx="10896600" cy="19050"/>
          </a:xfrm>
          <a:prstGeom prst="rect">
            <a:avLst/>
          </a:prstGeom>
          <a:solidFill>
            <a:srgbClr val="2A31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7700" y="2266950"/>
            <a:ext cx="3386912" cy="25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800" b="1">
                <a:solidFill>
                  <a:srgbClr val="89D6D0"/>
                </a:solidFill>
                <a:latin typeface="Calibri"/>
              </a:rPr>
              <a:t>TRAYECTO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34612" y="2266950"/>
            <a:ext cx="1425524" cy="25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800" b="1">
                <a:solidFill>
                  <a:srgbClr val="89D6D0"/>
                </a:solidFill>
                <a:latin typeface="Calibri"/>
              </a:rPr>
              <a:t>DISTANCIA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60136" y="2266950"/>
            <a:ext cx="2079320" cy="25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800" b="1">
                <a:solidFill>
                  <a:srgbClr val="89D6D0"/>
                </a:solidFill>
                <a:latin typeface="Calibri"/>
              </a:rPr>
              <a:t>TIEMPO EN BUS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839456" y="2266950"/>
            <a:ext cx="3604844" cy="25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800" b="1">
                <a:solidFill>
                  <a:srgbClr val="89D6D0"/>
                </a:solidFill>
                <a:latin typeface="Calibri"/>
              </a:rPr>
              <a:t>NOTA OPERATIVA</a:t>
            </a:r>
          </a:p>
        </p:txBody>
      </p:sp>
      <p:sp>
        <p:nvSpPr>
          <p:cNvPr id="9" name="Rectangle 8"/>
          <p:cNvSpPr/>
          <p:nvPr/>
        </p:nvSpPr>
        <p:spPr>
          <a:xfrm>
            <a:off x="647700" y="2566950"/>
            <a:ext cx="10896600" cy="12700"/>
          </a:xfrm>
          <a:prstGeom prst="rect">
            <a:avLst/>
          </a:prstGeom>
          <a:solidFill>
            <a:srgbClr val="2A31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67700" y="2606950"/>
            <a:ext cx="11056600" cy="350000"/>
          </a:xfrm>
          <a:prstGeom prst="rect">
            <a:avLst/>
          </a:prstGeom>
          <a:solidFill>
            <a:srgbClr val="1116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7700" y="2666950"/>
            <a:ext cx="3386912" cy="33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1">
                <a:solidFill>
                  <a:srgbClr val="F4F2EC"/>
                </a:solidFill>
                <a:latin typeface="Calibri"/>
              </a:rPr>
              <a:t>Keflavík (KEF) → Reykjavík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134612" y="2666950"/>
            <a:ext cx="1425524" cy="33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0">
                <a:solidFill>
                  <a:srgbClr val="AAB1B7"/>
                </a:solidFill>
                <a:latin typeface="Calibri"/>
              </a:rPr>
              <a:t>50 km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660136" y="2666950"/>
            <a:ext cx="2079320" cy="33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0">
                <a:solidFill>
                  <a:srgbClr val="AAB1B7"/>
                </a:solidFill>
                <a:latin typeface="Calibri"/>
              </a:rPr>
              <a:t>≈ 45 min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839456" y="2666950"/>
            <a:ext cx="3604844" cy="33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0">
                <a:solidFill>
                  <a:srgbClr val="AAB1B7"/>
                </a:solidFill>
                <a:latin typeface="Calibri"/>
              </a:rPr>
              <a:t>Traslado de llegada y salida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7700" y="3056950"/>
            <a:ext cx="3386912" cy="33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1">
                <a:solidFill>
                  <a:srgbClr val="F4F2EC"/>
                </a:solidFill>
                <a:latin typeface="Calibri"/>
              </a:rPr>
              <a:t>Círculo Dorado completo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134612" y="3056950"/>
            <a:ext cx="1425524" cy="33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0">
                <a:solidFill>
                  <a:srgbClr val="AAB1B7"/>
                </a:solidFill>
                <a:latin typeface="Calibri"/>
              </a:rPr>
              <a:t>≈ 250 km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660136" y="3056950"/>
            <a:ext cx="2079320" cy="33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0">
                <a:solidFill>
                  <a:srgbClr val="AAB1B7"/>
                </a:solidFill>
                <a:latin typeface="Calibri"/>
              </a:rPr>
              <a:t>Día completo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839456" y="3056950"/>
            <a:ext cx="3604844" cy="33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0">
                <a:solidFill>
                  <a:srgbClr val="AAB1B7"/>
                </a:solidFill>
                <a:latin typeface="Calibri"/>
              </a:rPr>
              <a:t>3 paradas principales + almuerzo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67700" y="3386950"/>
            <a:ext cx="11056600" cy="350000"/>
          </a:xfrm>
          <a:prstGeom prst="rect">
            <a:avLst/>
          </a:prstGeom>
          <a:solidFill>
            <a:srgbClr val="1116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47700" y="3446950"/>
            <a:ext cx="3386912" cy="33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1">
                <a:solidFill>
                  <a:srgbClr val="F4F2EC"/>
                </a:solidFill>
                <a:latin typeface="Calibri"/>
              </a:rPr>
              <a:t>Reykjavík → Vík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134612" y="3446950"/>
            <a:ext cx="1425524" cy="33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0">
                <a:solidFill>
                  <a:srgbClr val="AAB1B7"/>
                </a:solidFill>
                <a:latin typeface="Calibri"/>
              </a:rPr>
              <a:t>187 km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660136" y="3446950"/>
            <a:ext cx="2079320" cy="33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0">
                <a:solidFill>
                  <a:srgbClr val="AAB1B7"/>
                </a:solidFill>
                <a:latin typeface="Calibri"/>
              </a:rPr>
              <a:t>2 h 30 – 3 h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839456" y="3446950"/>
            <a:ext cx="3604844" cy="33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0">
                <a:solidFill>
                  <a:srgbClr val="AAB1B7"/>
                </a:solidFill>
                <a:latin typeface="Calibri"/>
              </a:rPr>
              <a:t>Con paradas en cascadas: día entero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47700" y="3836950"/>
            <a:ext cx="3386912" cy="33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1">
                <a:solidFill>
                  <a:srgbClr val="F4F2EC"/>
                </a:solidFill>
                <a:latin typeface="Calibri"/>
              </a:rPr>
              <a:t>Vík → Jökulsárlón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134612" y="3836950"/>
            <a:ext cx="1425524" cy="33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0">
                <a:solidFill>
                  <a:srgbClr val="AAB1B7"/>
                </a:solidFill>
                <a:latin typeface="Calibri"/>
              </a:rPr>
              <a:t>190 km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660136" y="3836950"/>
            <a:ext cx="2079320" cy="33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0">
                <a:solidFill>
                  <a:srgbClr val="AAB1B7"/>
                </a:solidFill>
                <a:latin typeface="Calibri"/>
              </a:rPr>
              <a:t>2 h 30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839456" y="3836950"/>
            <a:ext cx="3604844" cy="33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0">
                <a:solidFill>
                  <a:srgbClr val="AAB1B7"/>
                </a:solidFill>
                <a:latin typeface="Calibri"/>
              </a:rPr>
              <a:t>Tramo más largo sin servicios</a:t>
            </a:r>
          </a:p>
        </p:txBody>
      </p:sp>
      <p:sp>
        <p:nvSpPr>
          <p:cNvPr id="28" name="Rectangle 27"/>
          <p:cNvSpPr/>
          <p:nvPr/>
        </p:nvSpPr>
        <p:spPr>
          <a:xfrm>
            <a:off x="567700" y="4166950"/>
            <a:ext cx="11056600" cy="350000"/>
          </a:xfrm>
          <a:prstGeom prst="rect">
            <a:avLst/>
          </a:prstGeom>
          <a:solidFill>
            <a:srgbClr val="1116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647700" y="4226950"/>
            <a:ext cx="3386912" cy="33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1">
                <a:solidFill>
                  <a:srgbClr val="F4F2EC"/>
                </a:solidFill>
                <a:latin typeface="Calibri"/>
              </a:rPr>
              <a:t>Reykjavík → Jökulsárlón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134612" y="4226950"/>
            <a:ext cx="1425524" cy="33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0">
                <a:solidFill>
                  <a:srgbClr val="AAB1B7"/>
                </a:solidFill>
                <a:latin typeface="Calibri"/>
              </a:rPr>
              <a:t>375 km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660136" y="4226950"/>
            <a:ext cx="2079320" cy="33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0">
                <a:solidFill>
                  <a:srgbClr val="AAB1B7"/>
                </a:solidFill>
                <a:latin typeface="Calibri"/>
              </a:rPr>
              <a:t>5 h sin paradas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839456" y="4226950"/>
            <a:ext cx="3604844" cy="33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0">
                <a:solidFill>
                  <a:srgbClr val="AAB1B7"/>
                </a:solidFill>
                <a:latin typeface="Calibri"/>
              </a:rPr>
              <a:t>Nunca venderlo como excursión de un día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47700" y="4616950"/>
            <a:ext cx="3386912" cy="33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1">
                <a:solidFill>
                  <a:srgbClr val="F4F2EC"/>
                </a:solidFill>
                <a:latin typeface="Calibri"/>
              </a:rPr>
              <a:t>Reykjavík → Snæfellsnes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4134612" y="4616950"/>
            <a:ext cx="1425524" cy="33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0">
                <a:solidFill>
                  <a:srgbClr val="AAB1B7"/>
                </a:solidFill>
                <a:latin typeface="Calibri"/>
              </a:rPr>
              <a:t>180 km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660136" y="4616950"/>
            <a:ext cx="2079320" cy="33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0">
                <a:solidFill>
                  <a:srgbClr val="AAB1B7"/>
                </a:solidFill>
                <a:latin typeface="Calibri"/>
              </a:rPr>
              <a:t>2 h 15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839456" y="4616950"/>
            <a:ext cx="3604844" cy="33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0">
                <a:solidFill>
                  <a:srgbClr val="AAB1B7"/>
                </a:solidFill>
                <a:latin typeface="Calibri"/>
              </a:rPr>
              <a:t>Ideal como día completo o 2 días</a:t>
            </a:r>
          </a:p>
        </p:txBody>
      </p:sp>
      <p:sp>
        <p:nvSpPr>
          <p:cNvPr id="37" name="Rectangle 36"/>
          <p:cNvSpPr/>
          <p:nvPr/>
        </p:nvSpPr>
        <p:spPr>
          <a:xfrm>
            <a:off x="567700" y="4946950"/>
            <a:ext cx="11056600" cy="350000"/>
          </a:xfrm>
          <a:prstGeom prst="rect">
            <a:avLst/>
          </a:prstGeom>
          <a:solidFill>
            <a:srgbClr val="1116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647700" y="5006950"/>
            <a:ext cx="3386912" cy="33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1">
                <a:solidFill>
                  <a:srgbClr val="F4F2EC"/>
                </a:solidFill>
                <a:latin typeface="Calibri"/>
              </a:rPr>
              <a:t>Reykjavík → Akureyri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4134612" y="5006950"/>
            <a:ext cx="1425524" cy="33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0">
                <a:solidFill>
                  <a:srgbClr val="AAB1B7"/>
                </a:solidFill>
                <a:latin typeface="Calibri"/>
              </a:rPr>
              <a:t>388 km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5660136" y="5006950"/>
            <a:ext cx="2079320" cy="33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0">
                <a:solidFill>
                  <a:srgbClr val="AAB1B7"/>
                </a:solidFill>
                <a:latin typeface="Calibri"/>
              </a:rPr>
              <a:t>5 h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7839456" y="5006950"/>
            <a:ext cx="3604844" cy="33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0">
                <a:solidFill>
                  <a:srgbClr val="AAB1B7"/>
                </a:solidFill>
                <a:latin typeface="Calibri"/>
              </a:rPr>
              <a:t>Solo con noche en el norte o vuelo interno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647700" y="5850000"/>
            <a:ext cx="10896600" cy="30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00" b="1">
                <a:solidFill>
                  <a:srgbClr val="89D6D0"/>
                </a:solidFill>
                <a:latin typeface="Calibri"/>
              </a:rPr>
              <a:t>EN INVIERNO SE CALCULA UN 20–30 % MÁS DE TIEMPO POR CARRETERA Y LUZ DISPONIBLE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47700" y="6477000"/>
            <a:ext cx="4000500" cy="1714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650" b="1">
                <a:solidFill>
                  <a:srgbClr val="AAB1B7"/>
                </a:solidFill>
                <a:latin typeface="Calibri"/>
              </a:rPr>
              <a:t>IBERO VIAJES × BLACK ICE TRAVEL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10849000" y="6477000"/>
            <a:ext cx="657200" cy="1714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5000"/>
              </a:lnSpc>
            </a:pPr>
            <a:r>
              <a:rPr sz="650" b="1">
                <a:solidFill>
                  <a:srgbClr val="AAB1B7"/>
                </a:solidFill>
                <a:latin typeface="Calibri"/>
              </a:rPr>
              <a:t>8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07090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DAA7308-B71C-4303-8AC1-30EA0945CC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81000"/>
            <a:ext cx="6191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D52B2F"/>
                </a:solidFill>
              </a:defRPr>
            </a:pPr>
            <a:r>
              <a:rPr sz="975" b="1">
                <a:solidFill>
                  <a:srgbClr val="D52B2F"/>
                </a:solidFill>
              </a:rPr>
              <a:t>CLIENTE IDEAL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BBFACD9-CACA-44EC-B053-A33B0A4497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742950"/>
            <a:ext cx="10668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4F2EC"/>
                </a:solidFill>
              </a:defRPr>
            </a:pPr>
            <a:r>
              <a:rPr sz="2850" b="1">
                <a:solidFill>
                  <a:srgbClr val="F4F2EC"/>
                </a:solidFill>
              </a:rPr>
              <a:t>No todo viajero busca Islandia, pero quien la busca suele decidir por emoción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3CC4EEE-5E43-4CED-8622-87FBF6A4BE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943100"/>
            <a:ext cx="108966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A3136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9A916BE-DBE0-4004-8EA4-D89C13DF04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77000"/>
            <a:ext cx="400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AAB1B7"/>
                </a:solidFill>
              </a:defRPr>
            </a:pPr>
            <a:r>
              <a:rPr sz="825" b="1">
                <a:solidFill>
                  <a:srgbClr val="AAB1B7"/>
                </a:solidFill>
              </a:rPr>
              <a:t>IBERO VIAJES × BLACK ICE TRAVEL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58B9A89-2F1C-44BF-BBBD-589E3ABE70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77000"/>
            <a:ext cx="4572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AAB1B7"/>
                </a:solidFill>
              </a:defRPr>
            </a:pPr>
            <a:r>
              <a:rPr sz="825" b="1">
                <a:solidFill>
                  <a:srgbClr val="AAB1B7"/>
                </a:solidFill>
              </a:rPr>
              <a:t>9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C73BE1E-E460-4DDF-8829-7BBC4CB3F4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286000"/>
            <a:ext cx="4953000" cy="1409700"/>
          </a:xfrm>
          <a:prstGeom xmlns:a="http://schemas.openxmlformats.org/drawingml/2006/main" prst="roundRect">
            <a:avLst>
              <a:gd name="adj" fmla="val 5405"/>
            </a:avLst>
          </a:prstGeom>
          <a:solidFill xmlns:a="http://schemas.openxmlformats.org/drawingml/2006/main">
            <a:srgbClr val="11161A"/>
          </a:solidFill>
          <a:ln xmlns:a="http://schemas.openxmlformats.org/drawingml/2006/main" w="9525">
            <a:solidFill>
              <a:srgbClr val="2A3136"/>
            </a:solidFill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7D88A29-6AF4-432A-AE58-9F43322F99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286000"/>
            <a:ext cx="66675" cy="1409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9D6D0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DB82C0E-2849-49E4-B1E6-85829DBF03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476500"/>
            <a:ext cx="44958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4F2EC"/>
                </a:solidFill>
              </a:defRPr>
            </a:pPr>
            <a:r>
              <a:rPr sz="1650" b="1">
                <a:solidFill>
                  <a:srgbClr val="F4F2EC"/>
                </a:solidFill>
              </a:rPr>
              <a:t>Busca algo diferente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075C0F1-2D5F-4C0F-8F95-1C35C39A85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895600"/>
            <a:ext cx="4495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AAB1B7"/>
                </a:solidFill>
              </a:defRPr>
            </a:pPr>
            <a:r>
              <a:rPr sz="1200" b="0">
                <a:solidFill>
                  <a:srgbClr val="AAB1B7"/>
                </a:solidFill>
              </a:rPr>
              <a:t>Ya conoce destinos tradicionales y quiere una experiencia que realmente pueda recordar.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B5E0EB8-4634-4048-9BA3-937A66F84F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905250"/>
            <a:ext cx="4953000" cy="1409700"/>
          </a:xfrm>
          <a:prstGeom xmlns:a="http://schemas.openxmlformats.org/drawingml/2006/main" prst="roundRect">
            <a:avLst>
              <a:gd name="adj" fmla="val 5405"/>
            </a:avLst>
          </a:prstGeom>
          <a:solidFill xmlns:a="http://schemas.openxmlformats.org/drawingml/2006/main">
            <a:srgbClr val="11161A"/>
          </a:solidFill>
          <a:ln xmlns:a="http://schemas.openxmlformats.org/drawingml/2006/main" w="9525">
            <a:solidFill>
              <a:srgbClr val="2A3136"/>
            </a:solidFill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420C96D-BE86-4336-A9FA-789FF36154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905250"/>
            <a:ext cx="66675" cy="1409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F8B73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D545FA3-86EF-46CA-A57A-C37929D900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4095750"/>
            <a:ext cx="44958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4F2EC"/>
                </a:solidFill>
              </a:defRPr>
            </a:pPr>
            <a:r>
              <a:rPr sz="1650" b="1">
                <a:solidFill>
                  <a:srgbClr val="F4F2EC"/>
                </a:solidFill>
              </a:rPr>
              <a:t>Valora seguridad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57C3D5B-81C1-45FF-8DF3-95E80BD5E2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4514850"/>
            <a:ext cx="4495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AAB1B7"/>
                </a:solidFill>
              </a:defRPr>
            </a:pPr>
            <a:r>
              <a:rPr sz="1200" b="0">
                <a:solidFill>
                  <a:srgbClr val="AAB1B7"/>
                </a:solidFill>
              </a:rPr>
              <a:t>Aprecia viajar con estructura, acompañamiento y conocimiento local.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7C7B54E-B99C-4C6B-816B-EF4FBFBDFA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2286000"/>
            <a:ext cx="5638800" cy="1409700"/>
          </a:xfrm>
          <a:prstGeom xmlns:a="http://schemas.openxmlformats.org/drawingml/2006/main" prst="roundRect">
            <a:avLst>
              <a:gd name="adj" fmla="val 5405"/>
            </a:avLst>
          </a:prstGeom>
          <a:solidFill xmlns:a="http://schemas.openxmlformats.org/drawingml/2006/main">
            <a:srgbClr val="11161A"/>
          </a:solidFill>
          <a:ln xmlns:a="http://schemas.openxmlformats.org/drawingml/2006/main" w="9525">
            <a:solidFill>
              <a:srgbClr val="2A3136"/>
            </a:solidFill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1E70190-2B54-4BEC-928D-042A498B97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2286000"/>
            <a:ext cx="66675" cy="1409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B46A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90144FC-9B71-47D3-8CEB-AE29C3E9F5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53150" y="2476500"/>
            <a:ext cx="51816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4F2EC"/>
                </a:solidFill>
              </a:defRPr>
            </a:pPr>
            <a:r>
              <a:rPr sz="1650" b="1">
                <a:solidFill>
                  <a:srgbClr val="F4F2EC"/>
                </a:solidFill>
              </a:rPr>
              <a:t>Tolera cierta flexibilidad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C99F9A9-851D-44D3-B162-81438F695E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53150" y="2895600"/>
            <a:ext cx="51816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AAB1B7"/>
                </a:solidFill>
              </a:defRPr>
            </a:pPr>
            <a:r>
              <a:rPr sz="1200" b="0">
                <a:solidFill>
                  <a:srgbClr val="AAB1B7"/>
                </a:solidFill>
              </a:rPr>
              <a:t>Entiende que el clima y la naturaleza forman parte del viaje.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920BD66-013E-480F-B74A-B93C1D1EAA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3905250"/>
            <a:ext cx="5638800" cy="1409700"/>
          </a:xfrm>
          <a:prstGeom xmlns:a="http://schemas.openxmlformats.org/drawingml/2006/main" prst="roundRect">
            <a:avLst>
              <a:gd name="adj" fmla="val 5405"/>
            </a:avLst>
          </a:prstGeom>
          <a:solidFill xmlns:a="http://schemas.openxmlformats.org/drawingml/2006/main">
            <a:srgbClr val="11161A"/>
          </a:solidFill>
          <a:ln xmlns:a="http://schemas.openxmlformats.org/drawingml/2006/main" w="9525">
            <a:solidFill>
              <a:srgbClr val="2A3136"/>
            </a:solidFill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DC58FB2-361C-4779-A05C-918A094939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3905250"/>
            <a:ext cx="66675" cy="1409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52B2F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6D6FFFE-2794-49B9-8973-B0250B4F5C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53150" y="4095750"/>
            <a:ext cx="51816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4F2EC"/>
                </a:solidFill>
              </a:defRPr>
            </a:pPr>
            <a:r>
              <a:rPr sz="1650" b="1">
                <a:solidFill>
                  <a:srgbClr val="F4F2EC"/>
                </a:solidFill>
              </a:rPr>
              <a:t>Compra significado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6B3B264-7808-4FC2-93B4-F7CE4E66F7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53150" y="4514850"/>
            <a:ext cx="51816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AAB1B7"/>
                </a:solidFill>
              </a:defRPr>
            </a:pPr>
            <a:r>
              <a:rPr sz="1200" b="0">
                <a:solidFill>
                  <a:srgbClr val="AAB1B7"/>
                </a:solidFill>
              </a:rPr>
              <a:t>No busca únicamente el precio más bajo: busca historia, fotografías y una experiencia difícil de repetir.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856F224A-0DF7-4C1D-8CB2-4077DE2D8F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52750" y="5695950"/>
            <a:ext cx="6286500" cy="32385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D52B2F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46B6760-3945-4DC6-A3BF-B154495CAF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67050" y="5705475"/>
            <a:ext cx="60579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</a:defRPr>
            </a:pPr>
            <a:r>
              <a:rPr sz="975" b="1">
                <a:solidFill>
                  <a:srgbClr val="FFFFFF"/>
                </a:solidFill>
              </a:rPr>
              <a:t>PREGUNTA CLAVE: ¿QUÉ LE GUSTARÍA SENTIR EN ESTE VIAJE?</a:t>
            </a:r>
          </a:p>
        </p:txBody>
      </p:sp>
    </p:spTree>
    <p:extLst>
      <p:ext uri="{BB962C8B-B14F-4D97-AF65-F5344CB8AC3E}">
        <p14:creationId xmlns:p14="http://schemas.microsoft.com/office/powerpoint/2010/main" val="1385655196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2026-09-01T20:58:21.8080000Z</dcterms:created>
  <dcterms:modified xsi:type="dcterms:W3CDTF">2026-09-01T20:58:21.8080000Z</dcterms:modified>
</coreProperties>
</file>