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142e24f578784cb0" Type="http://schemas.openxmlformats.org/officeDocument/2006/relationships/officeDocument" Target="ppt/presentation.xml"/><Relationship Id="R33fa47cd166241a9" Type="http://schemas.openxmlformats.org/officeDocument/2006/relationships/extended-properties" Target="docProps/app.xml"/><Relationship Id="R730662c52ef24c9e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e81c411c0a4772"/>
  </p:sldMasterIdLst>
  <p:notesMasterIdLst>
    <p:notesMasterId xmlns:r="http://schemas.openxmlformats.org/officeDocument/2006/relationships" r:id="Ra20e5e15ee564a5b"/>
  </p:notesMasterIdLst>
  <p:sldIdLst>
    <p:sldId xmlns:r="http://schemas.openxmlformats.org/officeDocument/2006/relationships" id="256" r:id="Rc6a2586145374cf9"/>
    <p:sldId xmlns:r="http://schemas.openxmlformats.org/officeDocument/2006/relationships" id="257" r:id="Rc9837a8d63aa4768"/>
    <p:sldId xmlns:r="http://schemas.openxmlformats.org/officeDocument/2006/relationships" id="258" r:id="R219d69a437104f90"/>
    <p:sldId xmlns:ns0="http://schemas.openxmlformats.org/officeDocument/2006/relationships" id="272" ns0:id="rId22"/>
    <p:sldId xmlns:ns0="http://schemas.openxmlformats.org/officeDocument/2006/relationships" id="273" ns0:id="rId23"/>
    <p:sldId xmlns:ns0="http://schemas.openxmlformats.org/officeDocument/2006/relationships" id="284" ns0:id="rId34"/>
    <p:sldId xmlns:ns0="http://schemas.openxmlformats.org/officeDocument/2006/relationships" id="274" ns0:id="rId24"/>
    <p:sldId xmlns:ns0="http://schemas.openxmlformats.org/officeDocument/2006/relationships" id="275" ns0:id="rId25"/>
    <p:sldId xmlns:r="http://schemas.openxmlformats.org/officeDocument/2006/relationships" id="259" r:id="Rb8f80c08be8645f2"/>
    <p:sldId xmlns:r="http://schemas.openxmlformats.org/officeDocument/2006/relationships" id="260" r:id="R8031fd504e084cbf"/>
    <p:sldId xmlns:r="http://schemas.openxmlformats.org/officeDocument/2006/relationships" id="261" r:id="Rd5e6483e3a434ea2"/>
    <p:sldId xmlns:ns0="http://schemas.openxmlformats.org/officeDocument/2006/relationships" id="288" ns0:id="rId38"/>
    <p:sldId xmlns:ns0="http://schemas.openxmlformats.org/officeDocument/2006/relationships" id="276" ns0:id="rId26"/>
    <p:sldId xmlns:r="http://schemas.openxmlformats.org/officeDocument/2006/relationships" id="262" r:id="R3b6961c267104651"/>
    <p:sldId xmlns:ns0="http://schemas.openxmlformats.org/officeDocument/2006/relationships" id="277" ns0:id="rId27"/>
    <p:sldId xmlns:ns0="http://schemas.openxmlformats.org/officeDocument/2006/relationships" id="287" ns0:id="rId37"/>
    <p:sldId xmlns:r="http://schemas.openxmlformats.org/officeDocument/2006/relationships" id="263" r:id="R994247de5b0a453f"/>
    <p:sldId xmlns:ns0="http://schemas.openxmlformats.org/officeDocument/2006/relationships" id="294" ns0:id="rId44"/>
    <p:sldId xmlns:r="http://schemas.openxmlformats.org/officeDocument/2006/relationships" id="265" r:id="R20fa184dd3a9419c"/>
    <p:sldId xmlns:ns0="http://schemas.openxmlformats.org/officeDocument/2006/relationships" id="278" ns0:id="rId28"/>
    <p:sldId xmlns:ns0="http://schemas.openxmlformats.org/officeDocument/2006/relationships" id="285" ns0:id="rId35"/>
    <p:sldId xmlns:ns0="http://schemas.openxmlformats.org/officeDocument/2006/relationships" id="279" ns0:id="rId29"/>
    <p:sldId xmlns:ns0="http://schemas.openxmlformats.org/officeDocument/2006/relationships" id="286" ns0:id="rId36"/>
    <p:sldId xmlns:ns0="http://schemas.openxmlformats.org/officeDocument/2006/relationships" id="280" ns0:id="rId30"/>
    <p:sldId xmlns:ns0="http://schemas.openxmlformats.org/officeDocument/2006/relationships" id="289" ns0:id="rId39"/>
    <p:sldId xmlns:ns0="http://schemas.openxmlformats.org/officeDocument/2006/relationships" id="290" ns0:id="rId40"/>
    <p:sldId xmlns:ns0="http://schemas.openxmlformats.org/officeDocument/2006/relationships" id="291" ns0:id="rId41"/>
    <p:sldId xmlns:r="http://schemas.openxmlformats.org/officeDocument/2006/relationships" id="266" r:id="R8fe7bd07399a466f"/>
    <p:sldId xmlns:ns0="http://schemas.openxmlformats.org/officeDocument/2006/relationships" id="281" ns0:id="rId31"/>
    <p:sldId xmlns:ns0="http://schemas.openxmlformats.org/officeDocument/2006/relationships" id="282" ns0:id="rId32"/>
    <p:sldId xmlns:ns0="http://schemas.openxmlformats.org/officeDocument/2006/relationships" id="292" ns0:id="rId42"/>
    <p:sldId xmlns:ns0="http://schemas.openxmlformats.org/officeDocument/2006/relationships" id="293" ns0:id="rId43"/>
    <p:sldId xmlns:ns0="http://schemas.openxmlformats.org/officeDocument/2006/relationships" id="283" ns0:id="rId33"/>
    <p:sldId xmlns:r="http://schemas.openxmlformats.org/officeDocument/2006/relationships" id="267" r:id="R23d09007efe54362"/>
    <p:sldId xmlns:r="http://schemas.openxmlformats.org/officeDocument/2006/relationships" id="268" r:id="R2189a7493e8f4c7e"/>
    <p:sldId xmlns:r="http://schemas.openxmlformats.org/officeDocument/2006/relationships" id="269" r:id="R05e6978d5d9f4602"/>
    <p:sldId xmlns:r="http://schemas.openxmlformats.org/officeDocument/2006/relationships" id="270" r:id="Rdd9b14c7ff7d4407"/>
    <p:sldId xmlns:r="http://schemas.openxmlformats.org/officeDocument/2006/relationships" id="271" r:id="R8ea4ce54129e45f1"/>
    <p:sldId xmlns:ns0="http://schemas.openxmlformats.org/officeDocument/2006/relationships" id="297" ns0:id="rId47"/>
    <p:sldId xmlns:ns0="http://schemas.openxmlformats.org/officeDocument/2006/relationships" id="299" ns0:id="rId49"/>
    <p:sldId xmlns:ns0="http://schemas.openxmlformats.org/officeDocument/2006/relationships" id="300" ns0:id="rId50"/>
    <p:sldId xmlns:ns0="http://schemas.openxmlformats.org/officeDocument/2006/relationships" id="295" ns0:id="rId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5e6978d5d9f4602" Type="http://schemas.openxmlformats.org/officeDocument/2006/relationships/slide" Target="slides/slide36.xml"/><Relationship Id="R15e81c411c0a4772" Type="http://schemas.openxmlformats.org/officeDocument/2006/relationships/slideMaster" Target="slideMasters/slideMaster1.xml"/><Relationship Id="R20fa184dd3a9419c" Type="http://schemas.openxmlformats.org/officeDocument/2006/relationships/slide" Target="slides/slide19.xml"/><Relationship Id="R2189a7493e8f4c7e" Type="http://schemas.openxmlformats.org/officeDocument/2006/relationships/slide" Target="slides/slide35.xml"/><Relationship Id="R219d69a437104f90" Type="http://schemas.openxmlformats.org/officeDocument/2006/relationships/slide" Target="slides/slide3.xml"/><Relationship Id="R23d09007efe54362" Type="http://schemas.openxmlformats.org/officeDocument/2006/relationships/slide" Target="slides/slide34.xml"/><Relationship Id="R3b6961c267104651" Type="http://schemas.openxmlformats.org/officeDocument/2006/relationships/slide" Target="slides/slide14.xml"/><Relationship Id="R59e22bbde7ba4658" Type="http://schemas.openxmlformats.org/officeDocument/2006/relationships/theme" Target="theme/theme1.xml"/><Relationship Id="R63c97cb58ec44d3a" Type="http://schemas.openxmlformats.org/officeDocument/2006/relationships/presProps" Target="presProps.xml"/><Relationship Id="R6ffb0ae7220d4c33" Type="http://schemas.openxmlformats.org/officeDocument/2006/relationships/tableStyles" Target="tableStyles.xml"/><Relationship Id="R8031fd504e084cbf" Type="http://schemas.openxmlformats.org/officeDocument/2006/relationships/slide" Target="slides/slide10.xml"/><Relationship Id="R8ea4ce54129e45f1" Type="http://schemas.openxmlformats.org/officeDocument/2006/relationships/slide" Target="slides/slide38.xml"/><Relationship Id="R8fe7bd07399a466f" Type="http://schemas.openxmlformats.org/officeDocument/2006/relationships/slide" Target="slides/slide28.xml"/><Relationship Id="R994247de5b0a453f" Type="http://schemas.openxmlformats.org/officeDocument/2006/relationships/slide" Target="slides/slide17.xml"/><Relationship Id="Ra20e5e15ee564a5b" Type="http://schemas.openxmlformats.org/officeDocument/2006/relationships/notesMaster" Target="notesMasters/notesMaster1.xml"/><Relationship Id="Rb8f80c08be8645f2" Type="http://schemas.openxmlformats.org/officeDocument/2006/relationships/slide" Target="slides/slide9.xml"/><Relationship Id="Rc6a2586145374cf9" Type="http://schemas.openxmlformats.org/officeDocument/2006/relationships/slide" Target="slides/slide1.xml"/><Relationship Id="Rc9837a8d63aa4768" Type="http://schemas.openxmlformats.org/officeDocument/2006/relationships/slide" Target="slides/slide2.xml"/><Relationship Id="Rd5e6483e3a434ea2" Type="http://schemas.openxmlformats.org/officeDocument/2006/relationships/slide" Target="slides/slide11.xml"/><Relationship Id="Rdd9b14c7ff7d4407" Type="http://schemas.openxmlformats.org/officeDocument/2006/relationships/slide" Target="slides/slide37.xml"/><Relationship Id="Rf331b53be680494f" Type="http://schemas.openxmlformats.org/officeDocument/2006/relationships/slide" Target="slides/slide18.xml"/><Relationship Id="rId22" Type="http://schemas.openxmlformats.org/officeDocument/2006/relationships/slide" Target="slides/slide4.xml"/><Relationship Id="rId23" Type="http://schemas.openxmlformats.org/officeDocument/2006/relationships/slide" Target="slides/slide5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13.xml"/><Relationship Id="rId27" Type="http://schemas.openxmlformats.org/officeDocument/2006/relationships/slide" Target="slides/slide15.xml"/><Relationship Id="rId28" Type="http://schemas.openxmlformats.org/officeDocument/2006/relationships/slide" Target="slides/slide20.xml"/><Relationship Id="rId29" Type="http://schemas.openxmlformats.org/officeDocument/2006/relationships/slide" Target="slides/slide22.xml"/><Relationship Id="rId30" Type="http://schemas.openxmlformats.org/officeDocument/2006/relationships/slide" Target="slides/slide24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3.xml"/><Relationship Id="rId34" Type="http://schemas.openxmlformats.org/officeDocument/2006/relationships/slide" Target="slides/slide6.xml"/><Relationship Id="rId35" Type="http://schemas.openxmlformats.org/officeDocument/2006/relationships/slide" Target="slides/slide21.xml"/><Relationship Id="rId36" Type="http://schemas.openxmlformats.org/officeDocument/2006/relationships/slide" Target="slides/slide23.xml"/><Relationship Id="rId37" Type="http://schemas.openxmlformats.org/officeDocument/2006/relationships/slide" Target="slides/slide16.xml"/><Relationship Id="rId38" Type="http://schemas.openxmlformats.org/officeDocument/2006/relationships/slide" Target="slides/slide12.xml"/><Relationship Id="rId39" Type="http://schemas.openxmlformats.org/officeDocument/2006/relationships/slide" Target="slides/slide2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31.xml"/><Relationship Id="rId43" Type="http://schemas.openxmlformats.org/officeDocument/2006/relationships/slide" Target="slides/slide32.xml"/><Relationship Id="rId44" Type="http://schemas.openxmlformats.org/officeDocument/2006/relationships/slide" Target="slides/slide18.xml"/><Relationship Id="rId45" Type="http://schemas.openxmlformats.org/officeDocument/2006/relationships/slide" Target="slides/slide42.xml"/><Relationship Id="rId46" Type="http://schemas.openxmlformats.org/officeDocument/2006/relationships/slide" Target="slides/slide40.xml"/><Relationship Id="rId47" Type="http://schemas.openxmlformats.org/officeDocument/2006/relationships/slide" Target="slides/slide39.xml"/><Relationship Id="rId48" Type="http://schemas.openxmlformats.org/officeDocument/2006/relationships/slide" Target="slides/slide42.xml"/><Relationship Id="rId49" Type="http://schemas.openxmlformats.org/officeDocument/2006/relationships/slide" Target="slides/slide40.xml"/><Relationship Id="rId50" Type="http://schemas.openxmlformats.org/officeDocument/2006/relationships/slide" Target="slides/slide41.xml"/></Relationships>
</file>

<file path=ppt/notesMasters/_rels/notesMaster1.xml.rels><?xml version='1.0' encoding='UTF-8' standalone='yes'?>
<Relationships xmlns="http://schemas.openxmlformats.org/package/2006/relationships"><Relationship Id="Rb0c97c2f2d3f4347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478e3052322a4b84" Type="http://schemas.openxmlformats.org/officeDocument/2006/relationships/notesMaster" Target="../notesMasters/notesMaster1.xml"/><Relationship Id="R76d0fa756b7d4030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273ff010eb664d63" Type="http://schemas.openxmlformats.org/officeDocument/2006/relationships/notesMaster" Target="../notesMasters/notesMaster1.xml"/><Relationship Id="Rb32edeae770d4a2b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278c731d685d42f5" Type="http://schemas.openxmlformats.org/officeDocument/2006/relationships/slide" Target="../slides/slide3.xml"/><Relationship Id="Rd0cd559ad5e74784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6f3a3743bc904f5b" Type="http://schemas.openxmlformats.org/officeDocument/2006/relationships/slide" Target="../slides/slide9.xml"/><Relationship Id="R86397bfcd238457b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32084020acaf4f77" Type="http://schemas.openxmlformats.org/officeDocument/2006/relationships/notesMaster" Target="../notesMasters/notesMaster1.xml"/><Relationship Id="Rc28dfb061c9b4bed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353996a26a3448df" Type="http://schemas.openxmlformats.org/officeDocument/2006/relationships/notesMaster" Target="../notesMasters/notesMaster1.xml"/><Relationship Id="Rdfc543b39c5a48cc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40291519dfda402f" Type="http://schemas.openxmlformats.org/officeDocument/2006/relationships/slide" Target="../slides/slide14.xml"/><Relationship Id="R44231b6ffa554369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6d310a7803a64b96" Type="http://schemas.openxmlformats.org/officeDocument/2006/relationships/notesMaster" Target="../notesMasters/notesMaster1.xml"/><Relationship Id="Re0391ec62d204c7a" Type="http://schemas.openxmlformats.org/officeDocument/2006/relationships/slide" Target="../slides/slide17.xml"/></Relationships>
</file>

<file path=ppt/notesSlides/_rels/notesSlide10.xml.rels><?xml version='1.0' encoding='UTF-8' standalone='yes'?>
<Relationships xmlns="http://schemas.openxmlformats.org/package/2006/relationships"><Relationship Id="R0bc4ef787b984fec" Type="http://schemas.openxmlformats.org/officeDocument/2006/relationships/notesMaster" Target="../notesMasters/notesMaster1.xml"/><Relationship Id="Ra989bbaf04e24f71" Type="http://schemas.openxmlformats.org/officeDocument/2006/relationships/slide" Target="../slides/slide19.xml"/></Relationships>
</file>

<file path=ppt/notesSlides/_rels/notesSlide11.xml.rels><?xml version='1.0' encoding='UTF-8' standalone='yes'?>
<Relationships xmlns="http://schemas.openxmlformats.org/package/2006/relationships"><Relationship Id="R04f134f40e0e43a7" Type="http://schemas.openxmlformats.org/officeDocument/2006/relationships/slide" Target="../slides/slide28.xml"/><Relationship Id="Rb0a5c5effbd04a27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0b9a1a164c1843f6" Type="http://schemas.openxmlformats.org/officeDocument/2006/relationships/slide" Target="../slides/slide34.xml"/><Relationship Id="R2bb4ce9d282c4a0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14a8616f6a1445f7" Type="http://schemas.openxmlformats.org/officeDocument/2006/relationships/slide" Target="../slides/slide35.xml"/><Relationship Id="Rbdbd02966a19401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33ae72f0bd354235" Type="http://schemas.openxmlformats.org/officeDocument/2006/relationships/slide" Target="../slides/slide36.xml"/><Relationship Id="Re5af3cc5541d4b15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57a9a373a4e349d8" Type="http://schemas.openxmlformats.org/officeDocument/2006/relationships/notesMaster" Target="../notesMasters/notesMaster1.xml"/><Relationship Id="R73db91f1a6ab4748" Type="http://schemas.openxmlformats.org/officeDocument/2006/relationships/slide" Target="../slides/slide37.xml"/></Relationships>
</file>

<file path=ppt/notesSlides/_rels/notesSlide16.xml.rels><?xml version='1.0' encoding='UTF-8' standalone='yes'?>
<Relationships xmlns="http://schemas.openxmlformats.org/package/2006/relationships"><Relationship Id="R65d6ae12ece14c0b" Type="http://schemas.openxmlformats.org/officeDocument/2006/relationships/slide" Target="../slides/slide38.xml"/><Relationship Id="Rad11a1629def48fd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461ee314360a4dda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3b5e1cf07de64664" Type="http://schemas.openxmlformats.org/officeDocument/2006/relationships/slideLayout" Target="../slideLayouts/slideLayout1.xml"/><Relationship Id="R8f1ad6426dc143f1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5e1cf07de646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796c254057a4e2c" Type="http://schemas.openxmlformats.org/officeDocument/2006/relationships/slideLayout" Target="../slideLayouts/slideLayout1.xml"/><Relationship Id="Rbcf0e45753b44e69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292e57560a22429a" Type="http://schemas.openxmlformats.org/officeDocument/2006/relationships/slideLayout" Target="../slideLayouts/slideLayout1.xml"/><Relationship Id="Rfd6a748b70dd478b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790b7aea1c4c4862" Type="http://schemas.openxmlformats.org/officeDocument/2006/relationships/notesSlide" Target="../notesSlides/notesSlide3.xml"/><Relationship Id="Rb28c364c1bd14284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35709a810bcc47e0" Type="http://schemas.openxmlformats.org/officeDocument/2006/relationships/notesSlide" Target="../notesSlides/notesSlide4.xml"/><Relationship Id="Rfcb52888e7624d5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16a89fc1dc2d4686" Type="http://schemas.openxmlformats.org/officeDocument/2006/relationships/notesSlide" Target="../notesSlides/notesSlide5.xml"/><Relationship Id="R75eb9f03fd8548fe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73e96a4b7c1c4497" Type="http://schemas.openxmlformats.org/officeDocument/2006/relationships/slideLayout" Target="../slideLayouts/slideLayout1.xml"/><Relationship Id="Rc866fe2d02c74182" Type="http://schemas.openxmlformats.org/officeDocument/2006/relationships/notesSlide" Target="../notesSlides/notesSlide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2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0603c245885e4974" Type="http://schemas.openxmlformats.org/officeDocument/2006/relationships/notesSlide" Target="../notesSlides/notesSlide7.xml"/><Relationship Id="R1ca94ba7620d40d6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7.xml.rels><?xml version='1.0' encoding='UTF-8' standalone='yes'?>
<Relationships xmlns="http://schemas.openxmlformats.org/package/2006/relationships"><Relationship Id="R5521811ec6e74670" Type="http://schemas.openxmlformats.org/officeDocument/2006/relationships/notesSlide" Target="../notesSlides/notesSlide8.xml"/><Relationship Id="Rab0b3ef6104f49b4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Relationship Id="rId4" Type="http://schemas.openxmlformats.org/officeDocument/2006/relationships/image" Target="../media/image48.jpg"/><Relationship Id="rId5" Type="http://schemas.openxmlformats.org/officeDocument/2006/relationships/image" Target="../media/image49.jpg"/><Relationship Id="rId6" Type="http://schemas.openxmlformats.org/officeDocument/2006/relationships/image" Target="../media/image50.jpg"/><Relationship Id="rId7" Type="http://schemas.openxmlformats.org/officeDocument/2006/relationships/image" Target="../media/image51.jpg"/></Relationships>
</file>

<file path=ppt/slides/_rels/slide19.xml.rels><?xml version='1.0' encoding='UTF-8' standalone='yes'?>
<Relationships xmlns="http://schemas.openxmlformats.org/package/2006/relationships"><Relationship Id="R6be0913d9ecb4e43" Type="http://schemas.openxmlformats.org/officeDocument/2006/relationships/slideLayout" Target="../slideLayouts/slideLayout1.xml"/><Relationship Id="Rd517aed8d6fa420d" Type="http://schemas.openxmlformats.org/officeDocument/2006/relationships/notesSlide" Target="../notesSlides/notesSlide1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7" Type="http://schemas.openxmlformats.org/officeDocument/2006/relationships/image" Target="../media/image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32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Relationship Id="rId6" Type="http://schemas.openxmlformats.org/officeDocument/2006/relationships/image" Target="../media/image37.jpg"/><Relationship Id="rId7" Type="http://schemas.openxmlformats.org/officeDocument/2006/relationships/image" Target="../media/image38.jpg"/></Relationships>
</file>

<file path=ppt/slides/_rels/slide28.xml.rels><?xml version='1.0' encoding='UTF-8' standalone='yes'?>
<Relationships xmlns="http://schemas.openxmlformats.org/package/2006/relationships"><Relationship Id="Rb9f57494292045fb" Type="http://schemas.openxmlformats.org/officeDocument/2006/relationships/notesSlide" Target="../notesSlides/notesSlide11.xml"/><Relationship Id="Rc23c97c75f6644d7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Relationship Id="rId6" Type="http://schemas.openxmlformats.org/officeDocument/2006/relationships/image" Target="../media/image43.jpg"/><Relationship Id="rId7" Type="http://schemas.openxmlformats.org/officeDocument/2006/relationships/image" Target="../media/image44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2321294f75b14a08" Type="http://schemas.openxmlformats.org/officeDocument/2006/relationships/slideLayout" Target="../slideLayouts/slideLayout1.xml"/><Relationship Id="R8e89ab751be6402a" Type="http://schemas.openxmlformats.org/officeDocument/2006/relationships/notesSlide" Target="../notesSlides/notesSlide12.xml"/></Relationships>
</file>

<file path=ppt/slides/_rels/slide35.xml.rels><?xml version='1.0' encoding='UTF-8' standalone='yes'?>
<Relationships xmlns="http://schemas.openxmlformats.org/package/2006/relationships"><Relationship Id="R766c8d224df742ff" Type="http://schemas.openxmlformats.org/officeDocument/2006/relationships/notesSlide" Target="../notesSlides/notesSlide13.xml"/><Relationship Id="Rb81c6b4c365b4832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1919c98c555347cf" Type="http://schemas.openxmlformats.org/officeDocument/2006/relationships/slideLayout" Target="../slideLayouts/slideLayout1.xml"/><Relationship Id="R73df1715848a4141" Type="http://schemas.openxmlformats.org/officeDocument/2006/relationships/notesSlide" Target="../notesSlides/notesSlide14.xml"/></Relationships>
</file>

<file path=ppt/slides/_rels/slide37.xml.rels><?xml version='1.0' encoding='UTF-8' standalone='yes'?>
<Relationships xmlns="http://schemas.openxmlformats.org/package/2006/relationships"><Relationship Id="R8393b8f7c9b64e97" Type="http://schemas.openxmlformats.org/officeDocument/2006/relationships/notesSlide" Target="../notesSlides/notesSlide15.xml"/><Relationship Id="Rd2db7ca988984ed2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50b24448f8fb47ec" Type="http://schemas.openxmlformats.org/officeDocument/2006/relationships/slideLayout" Target="../slideLayouts/slideLayout1.xml"/><Relationship Id="Rc783f74422934465" Type="http://schemas.openxmlformats.org/officeDocument/2006/relationships/notesSlide" Target="../notesSlides/notesSlide1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CFDD50-BD34-4BB1-BCCD-3F9FE284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B0DAD-B050-41C0-B88F-F9BB81D5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7700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CAPACITACIÓN COMERCIAL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DEE439-AB59-45DC-B537-05F1F25E3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257300"/>
            <a:ext cx="685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4F2EC"/>
                </a:solidFill>
              </a:defRPr>
            </a:pPr>
            <a:r>
              <a:rPr sz="4800" b="1">
                <a:solidFill>
                  <a:srgbClr val="F4F2EC"/>
                </a:solidFill>
              </a:rPr>
              <a:t>Cómo vender</a:t>
            </a:r>
          </a:p>
          <a:p xmlns:a="http://schemas.openxmlformats.org/drawingml/2006/main">
            <a:pPr algn="l">
              <a:defRPr sz="4800" b="1">
                <a:solidFill>
                  <a:srgbClr val="F4F2EC"/>
                </a:solidFill>
              </a:defRPr>
            </a:pPr>
            <a:r>
              <a:rPr sz="4800" b="1">
                <a:solidFill>
                  <a:srgbClr val="F4F2EC"/>
                </a:solidFill>
              </a:rPr>
              <a:t>Islandia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08FBDE-632E-419E-ACB0-7085D31DD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0515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AAB1B7"/>
                </a:solidFill>
              </a:defRPr>
            </a:pPr>
            <a:r>
              <a:rPr sz="1800" b="0">
                <a:solidFill>
                  <a:srgbClr val="AAB1B7"/>
                </a:solidFill>
              </a:rPr>
              <a:t>No vendemos una lista de lugares. Vendemos una experiencia extraordinaria, bien diseñada y operada por expertos locales.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17C61D-1CE3-4D57-9537-5BE270BE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876300"/>
            <a:ext cx="2571750" cy="4476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020D0-44C6-439C-82FF-25CF26FB1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876300"/>
            <a:ext cx="2571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DD76E-5C24-4B92-A1AE-8DD0A44A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2573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89D6D0"/>
                </a:solidFill>
              </a:defRPr>
            </a:pPr>
            <a:r>
              <a:rPr sz="1200" b="1">
                <a:solidFill>
                  <a:srgbClr val="89D6D0"/>
                </a:solidFill>
              </a:rPr>
              <a:t>ISLANDIA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132F02-8137-449A-9C1B-65D739B1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33600"/>
            <a:ext cx="2000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4350" b="1">
                <a:solidFill>
                  <a:srgbClr val="F4F2EC"/>
                </a:solidFill>
              </a:defRPr>
            </a:pPr>
            <a:r>
              <a:rPr sz="4350" b="1">
                <a:solidFill>
                  <a:srgbClr val="F4F2EC"/>
                </a:solidFill>
              </a:rPr>
              <a:t>64+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FAB3E8-DB0F-4038-9B9C-39E862B1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0"/>
            <a:ext cx="2000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grupos de experiencia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FDA89-8ADD-4409-833A-663F478B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619500"/>
            <a:ext cx="200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F4F2EC"/>
                </a:solidFill>
              </a:defRPr>
            </a:pPr>
            <a:r>
              <a:rPr sz="3900" b="1">
                <a:solidFill>
                  <a:srgbClr val="F4F2EC"/>
                </a:solidFill>
              </a:rPr>
              <a:t>99%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B912CB-ACF6-491F-B49A-E13B1A78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67200"/>
            <a:ext cx="200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éxito histórico en auroras*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36B124-6E6E-4B8F-865B-0672D480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484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AAB1B7"/>
                </a:solidFill>
              </a:defRPr>
            </a:pPr>
            <a:r>
              <a:rPr sz="900" b="0">
                <a:solidFill>
                  <a:srgbClr val="AAB1B7"/>
                </a:solidFill>
              </a:rPr>
              <a:t>*Resultado histórico; nunca garantía.</a:t>
            </a:r>
          </a:p>
        </p:txBody>
      </p:sp>
      <p:sp xmlns:a="http://schemas.openxmlformats.org/drawingml/2006/main">
        <p:nvSpPr>
          <p:cNvPr id="15" name="TextBox 14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 xmlns:a="http://schemas.openxmlformats.org/drawingml/2006/main">
        <p:nvSpPr>
          <p:cNvPr id="16" name="TextBox 15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167962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EBA0BA-6DAC-4ED2-9C8B-8C41DDC7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EL OBJETIVO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4544F-6CF3-41F4-8798-4066FFCC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Al terminar, el vendedor debe transmitir confianza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AC03BE-8CE1-4DC2-8055-61128F175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20CC74-0D5B-488B-8C44-834FCE91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2F9423-27FA-46C5-AA87-735941F2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49E8E2-2FA8-41E5-91AC-E93074B5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33337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4A50B7-8A24-4A5F-A3B0-4EF50410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669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379A39-2262-44A2-A275-9259E598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574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1. Entender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7851C-41B2-44F6-AB82-B96B851B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76550"/>
            <a:ext cx="28765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Qué hace diferente a Islandia y por qué el recorrido está construido de esta forma.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E70728-C360-467A-BDE5-4108E392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266950"/>
            <a:ext cx="33337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46481-D097-4A8E-AD9C-846F2D95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2669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B49A07-A3F8-4A96-9DB0-69363BD3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24574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2. Explicar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3345D-F3F5-46F8-9E25-60A354A5F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2876550"/>
            <a:ext cx="28765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Auroras, clima, distancias y actividades con claridad, sin exageraciones.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96D0B2-2334-4AF2-9EAF-5A7439CFE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66950"/>
            <a:ext cx="333375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77D228-DBA4-46F3-81D2-A783C72E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266950"/>
            <a:ext cx="6667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6A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7699CA-F63A-453B-8CD7-ED630F93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574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3. Cerrar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D4EE0D-CFF8-47DD-817C-93E36B7F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876550"/>
            <a:ext cx="287655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Convertir dudas en argumentos y conectar el producto con el cliente correcto.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761BF7-6C4D-44C0-9911-3B887E3D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715000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La venta comienza cuando el asesor deja de memorizar y empieza a comprender.</a:t>
            </a:r>
          </a:p>
        </p:txBody>
      </p:sp>
    </p:spTree>
    <p:extLst>
      <p:ext uri="{BB962C8B-B14F-4D97-AF65-F5344CB8AC3E}">
        <p14:creationId xmlns:p14="http://schemas.microsoft.com/office/powerpoint/2010/main" val="20336257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4DB57F-5E4B-4256-8A0F-5317D89A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LA IDEA CENTRAL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D7384C-FF03-408D-B63A-E806A832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Islandia no compite por cantidad; compite por intensidad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5DA97-21A8-43E7-8FAD-48FD9AD5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F67FD-8F63-400B-B8F5-471A7FB0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FC9DB-E230-414D-ADDE-F79517E2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EE6898-3FF0-41B5-A0B0-97DF6652A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609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4F2EC"/>
                </a:solidFill>
              </a:defRPr>
            </a:pPr>
            <a:r>
              <a:rPr sz="1875" b="1">
                <a:solidFill>
                  <a:srgbClr val="F4F2EC"/>
                </a:solidFill>
              </a:rPr>
              <a:t>En pocos días, el viajero puede experimentar paisajes que parecen pertenecer a mundos diferentes.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F0AD2-7300-43AA-B87E-D6CEEE5EC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11455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DB7DEA-68A8-421C-AAB9-E3BE5A17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28600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D87FB1-2CC9-4AC6-AED7-A0048A59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0955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VOLCANES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C9FDAD-8EED-4199-A36D-AF754BF2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907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Tierra viva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C10540-F395-46D5-A064-4DDDA493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85750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79060-0A24-4951-BBE5-CE5387F8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2895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9BED1A-7401-4B23-8B1E-F4DF21958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8384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GLACIARES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6D6C9-1B53-4999-95CB-826D18C0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337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Hielo milenario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B8BF4F-966E-4C02-ADFE-8E1A8703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60045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265BB0-85C8-471F-87DD-068074357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77190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E6D40B-5841-4F93-98FD-0652909D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581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CASCADAS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2F262F-5499-4D83-9B53-23DD62396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8766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Fuerza natural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65C501-9C67-45F0-A87F-FDC6B9DD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34340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3169B9-93F5-4304-AF31-5E67B7AB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51485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BD83C2-3370-4712-8251-8744A77A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32435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PLAYAS NEGRAS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335F9F-2A4B-4414-AC97-37E855BA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6196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Paisaje cinematográfico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B3B53D-861D-43E9-970C-2C351972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08635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2ECA0E6-6201-4675-AD05-BFE107DB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257800"/>
            <a:ext cx="57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977931-4142-4633-B424-7B7CBF9F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067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AURORAS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58C565-9D30-432D-9CAA-0E7B517E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3625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El gran momento emocional</a:t>
            </a:r>
          </a:p>
        </p:txBody>
      </p:sp>
    </p:spTree>
    <p:extLst>
      <p:ext uri="{BB962C8B-B14F-4D97-AF65-F5344CB8AC3E}">
        <p14:creationId xmlns:p14="http://schemas.microsoft.com/office/powerpoint/2010/main" val="1697265375"/>
      </p:ext>
    </p:extLst>
  </p:cSld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ISLANDIA EN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Lo que todo asesor debe saber de memoria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2574150" cy="15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770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103.000 km²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0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Superficie: algo más grande que Costa Rica o Guatemala.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1850" y="2266950"/>
            <a:ext cx="2574150" cy="15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2185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≈ 390.000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185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Habitantes en todo el país; unos 240.000 en el área de Reykjavík.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000" y="2266950"/>
            <a:ext cx="2574150" cy="15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0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1.322 km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600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Longitud de la Ring Road (carretera 1) que rodea la isla.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70150" y="2266950"/>
            <a:ext cx="2574150" cy="15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7015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64° 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7015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Reykjavík es la capital más al norte del mundo.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395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395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12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Idioma y comunicación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45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Islandés como lengua oficial, pero el inglés se habla prácticamente en todo el sector turístico. Nuestros guías trabajan en español.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395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395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12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Moneda y pagos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45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Corona islandesa (ISK). El país es casi 100 % cashless: tarjeta en gasolineras, baños, cafés y tiendas. No hace falta llevar efectivo.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395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395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12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Datos prácticos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45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Enchufe europeo tipo F, 230 V. Agua del grifo potable y excelente. No existe cultura de propina obligatoria. Zona horaria GMT todo el año, sin cambio de hora.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GEOGRAFÍA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Las zonas que explican por qué el itinerario es así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10312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10312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276856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Reykjavík y Reykjanes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606039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Punto de entrada. El aeropuerto de Keflavík está a unos 50 km / 45 min de la ciudad. Zona geotérmica, Blue Lagoon y campos de lava recientes.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10312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10312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276856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Suroeste — Círculo Dorado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606039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Þingvellir, Geysir y Gullfoss en un radio corto desde la capital. Es la zona con mejor infraestructura del país.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10312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10312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276856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Costa Sur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606039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Cascadas, glaciares y playas negras en línea recta sobre la carretera 1. Concentra los paisajes más fotografiados de Islandia.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379476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379476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3968496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Sureste — Vatnajökull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29768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El glaciar más grande de Europa (≈ 7.900 km²), la laguna de Jökulsárlón y Diamond Beach. Es el clímax visual del recorrido.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379476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379476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3968496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Norte y Este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29768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Akureyri, Mývatn, Dettifoss y los fiordos del este. Grandes distancias: se venden como extensión o como circuito de vuelta completa.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379476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379476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3968496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Tierras Altas (Highlands)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29768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Interior volcánico solo accesible en verano con vehículos 4x4 preparados. Nunca prometerlo en un programa de invierno.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9224" y="5449824"/>
            <a:ext cx="10899648" cy="9144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9224" y="5449824"/>
            <a:ext cx="64008" cy="9144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5550408"/>
            <a:ext cx="3657600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Oeste — Península de Snæfellsnes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5852160"/>
            <a:ext cx="103327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A 2 h de Reykjavík por la costa: Kirkjufell, Arnarstapi, Djúpalónssandur y el glaciar Snæfellsjökull. Se conoce como “Islandia en miniatura” y es parte del recorrido como día 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0709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858000"/>
            <a:ext cx="12192000" cy="2000000"/>
          </a:xfrm>
          <a:prstGeom prst="rect">
            <a:avLst/>
          </a:prstGeom>
          <a:solidFill>
            <a:srgbClr val="0709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340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EL DESTINO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5118000"/>
            <a:ext cx="1089660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F4F2EC"/>
                </a:solidFill>
                <a:latin typeface="Calibri"/>
              </a:rPr>
              <a:t>Islandia no se cuenta: se muestra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5778000"/>
            <a:ext cx="8717280" cy="5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AAB1B7"/>
                </a:solidFill>
                <a:latin typeface="Calibri"/>
              </a:rPr>
              <a:t>Todas las fotografías de esta presentación son imágenes reales de operaciónes de Black Ice Travel en Islandia. Ninguna procede de banco de imágenes ni está generada por ordenador.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CLIMA Y LUZ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El clima no es un problema: es información que se vende bien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2266950"/>
            <a:ext cx="164345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TEMPORADA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1156" y="2266950"/>
            <a:ext cx="2515184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TEMPERATURA 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6340" y="2266950"/>
            <a:ext cx="273311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HORAS DE LUZ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9456" y="2266950"/>
            <a:ext cx="3604844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QUÉ SE VENDE</a:t>
            </a:r>
          </a:p>
        </p:txBody>
      </p:sp>
      <p:sp>
        <p:nvSpPr>
          <p:cNvPr id="9" name="Rectangle 8"/>
          <p:cNvSpPr/>
          <p:nvPr/>
        </p:nvSpPr>
        <p:spPr>
          <a:xfrm>
            <a:off x="647700" y="2566950"/>
            <a:ext cx="10896600" cy="1270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7700" y="2606950"/>
            <a:ext cx="11056600" cy="38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700" y="2666950"/>
            <a:ext cx="164345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Dic – Feb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1156" y="2666950"/>
            <a:ext cx="251518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-2 °C a 3 °C en la costa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06340" y="2666950"/>
            <a:ext cx="273311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4 – 7 horas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9456" y="2666950"/>
            <a:ext cx="360484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Auroras, cuevas de hielo, paisaje nevado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3086950"/>
            <a:ext cx="164345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Mar – Abr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91156" y="3086950"/>
            <a:ext cx="251518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0 °C a 6 °C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6340" y="3086950"/>
            <a:ext cx="273311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11 – 15 horas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39456" y="3086950"/>
            <a:ext cx="360484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Última ventana de auroras + más movilidad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7700" y="3446950"/>
            <a:ext cx="11056600" cy="38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" y="3506950"/>
            <a:ext cx="164345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May – Jun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91156" y="3506950"/>
            <a:ext cx="251518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7 °C a 13 °C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6340" y="3506950"/>
            <a:ext cx="273311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18 – 21 horas (sol de medianoche)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39456" y="3506950"/>
            <a:ext cx="360484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Frailecillos, cascadas a caudal máximo, verde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" y="3926950"/>
            <a:ext cx="164345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Jul – Ago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1156" y="3926950"/>
            <a:ext cx="251518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10 °C a 15 °C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6340" y="3926950"/>
            <a:ext cx="273311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16 – 20 horas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39456" y="3926950"/>
            <a:ext cx="360484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Highlands, ballenas, mejor clima del año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7700" y="4286950"/>
            <a:ext cx="11056600" cy="38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" y="4346950"/>
            <a:ext cx="164345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Sep – Nov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391156" y="4346950"/>
            <a:ext cx="251518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 °C a 8 °C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06340" y="4346950"/>
            <a:ext cx="2733116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7 – 13 horas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39456" y="4346950"/>
            <a:ext cx="3604844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Regreso de auroras, colores de otoño, menos gente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700" y="4700000"/>
            <a:ext cx="10896600" cy="9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AB1B7"/>
                </a:solidFill>
                <a:latin typeface="Calibri"/>
              </a:rPr>
              <a:t>Lo que sí hay que decir con claridad: el clima cambia por zonas y en cuestión de horas. El viento —no el frío— es el factor que más condiciona la operación. Por eso el itinerario se diseña con alternativas y el guía toma decisiones en el terreno cada día.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7700" y="570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NO EXISTE MAL CLIMA: EXISTE ROPA INADECUADA Y PLANIFICACIÓN INADECUADA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DISTANCIAS REALES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Vender tiempos correctos evita el 90 % de las quejas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2266950"/>
            <a:ext cx="3386912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TRAYECTO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4612" y="2266950"/>
            <a:ext cx="1425524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DISTANCIA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0136" y="2266950"/>
            <a:ext cx="2079320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TIEMPO EN BUS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9456" y="2266950"/>
            <a:ext cx="3604844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NOTA OPERATIVA</a:t>
            </a:r>
          </a:p>
        </p:txBody>
      </p:sp>
      <p:sp>
        <p:nvSpPr>
          <p:cNvPr id="9" name="Rectangle 8"/>
          <p:cNvSpPr/>
          <p:nvPr/>
        </p:nvSpPr>
        <p:spPr>
          <a:xfrm>
            <a:off x="647700" y="2566950"/>
            <a:ext cx="10896600" cy="1270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7700" y="2606950"/>
            <a:ext cx="11056600" cy="35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700" y="266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Keflavík (KEF) → Reykjavík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34612" y="266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50 km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0136" y="266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≈ 45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9456" y="266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Traslado de llegada y salida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305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Círculo Dorado completo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34612" y="305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≈ 250 km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0136" y="305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Día completo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39456" y="305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3 paradas principales + almuerzo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7700" y="3386950"/>
            <a:ext cx="11056600" cy="35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" y="344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Reykjavík → Vík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34612" y="344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187 km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0136" y="344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2 h 30 – 3 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39456" y="344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Con paradas en cascadas: día entero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" y="383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Vík → Jökulsárlón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34612" y="383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190 km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0136" y="383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2 h 30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39456" y="383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Tramo más largo sin servicios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7700" y="4166950"/>
            <a:ext cx="11056600" cy="35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" y="422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Reykjavík → Jökulsárlón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34612" y="422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375 km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0136" y="422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5 h sin paradas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39456" y="422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Nunca venderlo como excursión de un día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700" y="461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Reykjavík → Snæfellsnes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4612" y="461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≈ 400 km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0136" y="461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6 – 7 h en ruta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39456" y="461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Circuito completo de la península: día entero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7700" y="4946950"/>
            <a:ext cx="11056600" cy="35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7700" y="5006950"/>
            <a:ext cx="3386912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Reykjavík → Akureyri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34612" y="5006950"/>
            <a:ext cx="142552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388 km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0136" y="5006950"/>
            <a:ext cx="2079320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5 h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39456" y="5006950"/>
            <a:ext cx="3604844" cy="3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Solo con noche en el norte o vuelo interno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7700" y="585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EN INVIERNO SE CALCULA UN 20–30 % MÁS DE TIEMPO POR CARRETERA Y LUZ DISPONIBLE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AA7308-B71C-4303-8AC1-30EA0945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CLIENTE IDEAL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FACD9-CACA-44EC-B053-A33B0A44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No todo viajero busca Islandia, pero quien la busca suele decidir por emoción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CC4EEE-5E43-4CED-8622-87FBF6A4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916BE-DBE0-4004-8EA4-D89C13DF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8B9A89-2F1C-44BF-BBBD-589E3ABE7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73BE1E-E460-4DDF-8829-7BBC4CB3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495300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D88A29-6AF4-432A-AE58-9F43322F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86000"/>
            <a:ext cx="66675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B82C0E-2849-49E4-B1E6-85829DBF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Busca algo diferente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5C0F1-2D5F-4C0F-8F95-1C35C39A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95600"/>
            <a:ext cx="4495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Ya conoce destinos tradicionales y quiere una experiencia que realmente pueda recordar.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E0EB8-4634-4048-9BA3-937A66F8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495300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20C96D-BE86-4336-A9FA-789FF361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05250"/>
            <a:ext cx="66675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8B73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545FA3-86EF-46CA-A57A-C37929D90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95750"/>
            <a:ext cx="4495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Valora seguridad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7C3D5B-81C1-45FF-8DF3-95E80BD5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14850"/>
            <a:ext cx="4495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Aprecia viajar con estructura, acompañamiento y conocimiento local.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C7B54E-B99C-4C6B-816B-EF4FBFBD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86000"/>
            <a:ext cx="563880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E70190-2B54-4BEC-928D-042A498B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286000"/>
            <a:ext cx="66675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6A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0144FC-9B71-47D3-8CEB-AE29C3E9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476500"/>
            <a:ext cx="518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Tolera cierta flexibilidad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99F9A9-851D-44D3-B162-81438F69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895600"/>
            <a:ext cx="51816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Entiende que el clima y la naturaleza forman parte del viaje.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20BD66-013E-480F-B74A-B93C1D1E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05250"/>
            <a:ext cx="563880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C58FB2-361C-4779-A05C-918A09493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05250"/>
            <a:ext cx="66675" cy="1409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D6FFFE-2794-49B9-8973-B0250B4F5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095750"/>
            <a:ext cx="5181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Compra significado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B3B264-7808-4FC2-93B4-F7CE4E66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514850"/>
            <a:ext cx="51816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No busca únicamente el precio más bajo: busca historia, fotografías y una experiencia difícil de repetir.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6F224A-0DF7-4C1D-8CB2-4077DE2D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695950"/>
            <a:ext cx="6286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6B6760-3945-4DC6-A3BF-B154495C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5705475"/>
            <a:ext cx="6057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PREGUNTA CLAVE: ¿QUÉ LE GUSTARÍA SENTIR EN ESTE VIAJE?</a:t>
            </a:r>
          </a:p>
        </p:txBody>
      </p:sp>
    </p:spTree>
    <p:extLst>
      <p:ext uri="{BB962C8B-B14F-4D97-AF65-F5344CB8AC3E}">
        <p14:creationId xmlns:p14="http://schemas.microsoft.com/office/powerpoint/2010/main" val="13856551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3C0F629-A1CC-4467-8FF5-57C89B63D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PRODUCTO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4ECA0E-80E8-479F-A624-251F8922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El recorrido avanza con lógica geográfica y emocional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897002-724B-433E-8EE6-63A35ED7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E4390-DEDF-4C34-9536-2A4B45AE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2FEB9A-2F77-4CF4-823E-1244EEDC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E548E-B44A-4029-9563-086D0586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03120"/>
            <a:ext cx="3238500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9A89D9-8667-403F-902E-23803B4D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5856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D33840-CF6F-4F16-B1DC-41CA5943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240279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REYKJAVÍK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26BA9E-90AD-4E0C-A12B-E6D34926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633472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Llegada y adaptación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E7E50-A099-4C34-8515-3A1B92C4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670048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FF572E-3BC0-4859-B0DA-1A39752FC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103120"/>
            <a:ext cx="3238500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BD07CE-4E3E-4BF3-8969-162B55BA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225856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1F0EE-1E1A-4560-B00C-8229C399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2240279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CÍRCULO DORADO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D52A84-B97D-43D6-BD58-D6375F798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2633472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Historia + geología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1F6A48-4C27-45C5-8BB1-4E49732A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670048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1E172-BC89-43C4-8D6C-927C1401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103120"/>
            <a:ext cx="3238500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6F46F6-C603-44BC-A416-8C7EC5C0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25856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07E1F3-F327-444D-A0FB-05F00283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240279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HELLA / VÍK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E1FE63-34DC-4F68-A74F-EBE8F8430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633472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Base estratégica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1F8596-57DF-476B-95BF-6BE56FA83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7560"/>
            <a:ext cx="3238500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07920A-57CA-4B86-A5EC-CB93F708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9300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4740F2-02A4-4C20-BEF1-BD0BF79D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47472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COSTA SUR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1D754F-6B78-46FA-B652-25F2B152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867911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Cascadas + playa negra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E1878C-726D-4E2E-9A6B-180EB397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904487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5B8365-D107-44F8-BED2-DF4503D3D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337560"/>
            <a:ext cx="3238500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6FE3E4-5877-42F8-BED1-3C1184DD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349300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3CA799-E62E-4C44-9DF0-6FD47DC8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347472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GLACIAR / JÖKULSÁRLÓN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30D8D1-5B1C-4AA0-AF7D-84359D8E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3867911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Clímax visual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7B90B6-B50B-460B-BC67-D75D15CE0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904487"/>
            <a:ext cx="5238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DFD1CF-07DB-4193-B23E-4FB014A1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37560"/>
            <a:ext cx="3238500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556E54-63F9-45BA-A18A-E1868B4B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49300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06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8C4863A-1DB2-44E5-B06F-9123AAB53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47472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REYKJAVÍK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4319578-AFED-4885-8D6F-87F731B6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867911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Cierre y opcionales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FB1B0F1-AE1D-4DDB-838F-BC59C077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89788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La secuencia reduce traslados innecesarios y coloca al grupo donde existen mejores opciones operativas. Snæfellsnes cierra el circuito por el oeste y el día 8 es el traslado de salida al aeropuerto.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0DFD1CF-07DB-4193-B23E-4FB014A1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4572000"/>
            <a:ext cx="3236976" cy="109728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556E54-63F9-45BA-A18A-E1868B4B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727448"/>
            <a:ext cx="342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07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8C4863A-1DB2-44E5-B06F-9123AAB53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470916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4F2EC"/>
                </a:solidFill>
              </a:defRPr>
            </a:pPr>
            <a:r>
              <a:rPr sz="1425" b="1">
                <a:solidFill>
                  <a:srgbClr val="F4F2EC"/>
                </a:solidFill>
              </a:rPr>
              <a:t>SNÆFELLSNES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4319578-AFED-4885-8D6F-87F731B6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5102352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“Islandia en miniatura”</a:t>
            </a:r>
          </a:p>
        </p:txBody>
      </p:sp>
    </p:spTree>
    <p:extLst>
      <p:ext uri="{BB962C8B-B14F-4D97-AF65-F5344CB8AC3E}">
        <p14:creationId xmlns:p14="http://schemas.microsoft.com/office/powerpoint/2010/main" val="6736909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FA4C39-85A7-4801-96EB-D9CC3556C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EL PRODUCTO ESTRELLA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63B40-E8ED-4DF0-93FB-11770A9D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Las auroras no se prometen: se trabajan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C67CF7-0F6E-452F-BBDD-0DEF5B2F5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0E308F-42B9-4881-8B14-3D996746E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3BA4E5-46E9-4AD2-843D-068F7B79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83992-C9EE-47E3-A085-E9B3688DD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4F2EC"/>
                </a:solidFill>
              </a:defRPr>
            </a:pPr>
            <a:r>
              <a:rPr sz="1875" b="1">
                <a:solidFill>
                  <a:srgbClr val="F4F2EC"/>
                </a:solidFill>
              </a:rPr>
              <a:t>La diferencia no es decir “vamos a ver auroras”. La diferencia es explicar el proceso profesional detrás de cada intento.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0AEB5-8692-43D3-A9BB-7C8017CE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143250"/>
            <a:ext cx="900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D52B2F"/>
                </a:solidFill>
              </a:defRPr>
            </a:pPr>
            <a:r>
              <a:rPr sz="2250" b="1">
                <a:solidFill>
                  <a:srgbClr val="D52B2F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13801-7461-4DB1-AA6F-0AB04991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882C54-AD4F-4A6D-8EAA-C0B8A471C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OBSERVAR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881926-2FBE-45D7-8C96-4571529E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2435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Nubes, viento, actividad solar y reportes reales.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EFC19-8857-49D5-A49D-094C2BBA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143250"/>
            <a:ext cx="900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D52B2F"/>
                </a:solidFill>
              </a:defRPr>
            </a:pPr>
            <a:r>
              <a:rPr sz="2250" b="1">
                <a:solidFill>
                  <a:srgbClr val="D52B2F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9778E-79BA-4983-A0ED-333513B90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7147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2C7C64-7040-4863-BFFB-7957041A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943350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DECIDIR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432EF8-A33D-40DB-AD27-639C32376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32435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Hora, dirección, distancia y ventana de oportunidad.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F8445C-A859-4484-B72D-6AFEFB63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900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D52B2F"/>
                </a:solidFill>
              </a:defRPr>
            </a:pPr>
            <a:r>
              <a:rPr sz="2250" b="1">
                <a:solidFill>
                  <a:srgbClr val="D52B2F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8693CB-75DA-4F1D-8406-329E1490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147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B19655-6DD4-4A3D-B03E-574EC621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43350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MOVERSE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AC9BBA-CEA2-4D89-88A3-6E1C373F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2435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Salir de la contaminación lumínica y adaptar la operación.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717113-F7CA-4A2A-AD08-D2FE06E7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143250"/>
            <a:ext cx="900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D52B2F"/>
                </a:solidFill>
              </a:defRPr>
            </a:pPr>
            <a:r>
              <a:rPr sz="2250" b="1">
                <a:solidFill>
                  <a:srgbClr val="D52B2F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B557AC-886C-4687-88D3-E5ACA780B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714750"/>
            <a:ext cx="219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2A06ED-8EC1-4568-B248-2DE7237A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943350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REPETIR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E778C6-D1E3-4A81-B922-E26297EA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4324350"/>
            <a:ext cx="2333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AB1B7"/>
                </a:solidFill>
              </a:defRPr>
            </a:pPr>
            <a:r>
              <a:rPr sz="1125" b="0">
                <a:solidFill>
                  <a:srgbClr val="AAB1B7"/>
                </a:solidFill>
              </a:rPr>
              <a:t>Varias noches reales aumentan las posibilidades.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AFDDC5-CD27-430E-9AF5-7E849CB6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619750"/>
            <a:ext cx="4000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74D5C9-59A7-42E4-BF86-20B946876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5629275"/>
            <a:ext cx="3771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VENDER EL PROCESO, NO UNA PROMESA</a:t>
            </a:r>
          </a:p>
        </p:txBody>
      </p:sp>
    </p:spTree>
    <p:extLst>
      <p:ext uri="{BB962C8B-B14F-4D97-AF65-F5344CB8AC3E}">
        <p14:creationId xmlns:p14="http://schemas.microsoft.com/office/powerpoint/2010/main" val="2073936641"/>
      </p:ext>
    </p:extLst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AURORAS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Lo que sí se puede prometer: método, no espectáculo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Salidas dedicadas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El guía elige zona y hora según nubes y actividad geomagnética.</a:t>
            </a:r>
          </a:p>
        </p:txBody>
      </p:sp>
      <p:pic>
        <p:nvPicPr>
          <p:cNvPr id="10" name="Picture 9" descr="i1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Acompañamiento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Se enseña a configurar la cámara y el móvil en el sitio.</a:t>
            </a:r>
          </a:p>
        </p:txBody>
      </p:sp>
      <p:pic>
        <p:nvPicPr>
          <p:cNvPr id="15" name="Picture 14" descr="i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Varias oportunidades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Por eso se recomiendan mínimo 4 - 5 noches entre septiembre y abril.</a:t>
            </a:r>
          </a:p>
        </p:txBody>
      </p:sp>
      <p:pic>
        <p:nvPicPr>
          <p:cNvPr id="20" name="Picture 19" descr="i1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Alejarse de la ciudad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Puede implicar conducir una hora para encontrar cielo despejado.</a:t>
            </a:r>
          </a:p>
        </p:txBody>
      </p:sp>
      <p:pic>
        <p:nvPicPr>
          <p:cNvPr id="25" name="Picture 24" descr="i1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La espera forma parte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Se opera con bebida caliente, refugio del viento y paciencia.</a:t>
            </a:r>
          </a:p>
        </p:txBody>
      </p:sp>
      <p:pic>
        <p:nvPicPr>
          <p:cNvPr id="30" name="Picture 29" descr="i2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Sin garantías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Nunca se promete la aurora: se promete búsqueda activa y criterio.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NUNCA VENDER LA AURORA COMO ALGO SEGURO; VENDER LA ESTRATEGIA PARA CONSEGUIRLA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DÍA A DÍA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Qué vive el cliente en un programa clásico de 8 días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8288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2029968"/>
            <a:ext cx="771728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DÍA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19428" y="2029968"/>
            <a:ext cx="273311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ZONA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52544" y="2029968"/>
            <a:ext cx="709175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CONTENIDO DEL DÍA</a:t>
            </a:r>
          </a:p>
        </p:txBody>
      </p:sp>
      <p:sp>
        <p:nvSpPr>
          <p:cNvPr id="8" name="Rectangle 7"/>
          <p:cNvSpPr/>
          <p:nvPr/>
        </p:nvSpPr>
        <p:spPr>
          <a:xfrm>
            <a:off x="647700" y="2313432"/>
            <a:ext cx="10896600" cy="1270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7700" y="4270000"/>
            <a:ext cx="11056600" cy="36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7700" y="2320000"/>
            <a:ext cx="11056600" cy="36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7700" y="236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19428" y="236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Keflavík → Reykjavík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2544" y="236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Recepción, traslado y adaptación.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269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19428" y="269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Reykjavík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2544" y="269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Blue Lagoon opcional y recorrido de la ciudad.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7700" y="2970000"/>
            <a:ext cx="11056600" cy="36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" y="302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19428" y="302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Círculo Dorado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52544" y="302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Þingvellir, Geysir y Gullfoss. Primera noche de intento de auroras.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700" y="335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19428" y="335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Costa Sur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52544" y="335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Seljalandsfoss, Skógafoss, Reynisfjara y noche en la zona de Hella o Vík.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7700" y="3620000"/>
            <a:ext cx="11056600" cy="36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" y="368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19428" y="368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Sureste / Vatnajökull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2544" y="368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Glaciar, Jökulsárlón y Diamond Beach. Clímax visual del viaje.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700" y="401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19428" y="401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Regreso a Reykjavík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52544" y="401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Paradas pendientes, tiempo libre y cena de cierre.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700" y="467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19428" y="467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Reykjavík → KEF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52544" y="467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Traslado al aeropuerto y fin del tour.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7700" y="5100000"/>
            <a:ext cx="10896600" cy="7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AAB1B7"/>
                </a:solidFill>
                <a:latin typeface="Calibri"/>
              </a:rPr>
              <a:t>El orden no es casual: coloca al grupo cada noche fuera de la contaminación lumínica de la capital y reduce kilómetros repetidos. Los días 3, 4 y 5 son las mejores noches de aurora del programa. El día 8 es el traslado de salida al aeropuerto.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" y="595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TRES NOCHES REALES DE INTENTO, NO UNA SOLA EXCURSIÓN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13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700" y="4340000"/>
            <a:ext cx="771728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>
                <a:solidFill>
                  <a:srgbClr val="F4F2EC"/>
                </a:solidFill>
                <a:latin typeface="Calibri"/>
              </a:rPr>
              <a:t>07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19428" y="4340000"/>
            <a:ext cx="273311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Snæfellsnes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52544" y="4340000"/>
            <a:ext cx="7091756" cy="31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0">
                <a:solidFill>
                  <a:srgbClr val="AAB1B7"/>
                </a:solidFill>
                <a:latin typeface="Calibri"/>
              </a:rPr>
              <a:t>Kirkjufell, Arnarstapi, Djúpalónssandur y Búðir: “Islandia en miniatura”.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330A4C-CCC3-40E4-A59A-1F633609E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LENGUAJE CORRECTO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C5649-2CD5-4E92-B59A-59E34144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Una buena explicación protege la confianza del cliente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F055E-BAA6-4783-A5FA-449E4A93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FBE75D-2DB5-4CFD-B08E-26152691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422FC-7784-4635-BD54-0CB8503C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0034E-A4C3-4097-B4B4-79B4DE89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47900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EVITAR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71A87-36E1-4ED2-AA0C-66BD07395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247900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89D6D0"/>
                </a:solidFill>
              </a:defRPr>
            </a:pPr>
            <a:r>
              <a:rPr sz="1125" b="1">
                <a:solidFill>
                  <a:srgbClr val="89D6D0"/>
                </a:solidFill>
              </a:rPr>
              <a:t>UTILIZAR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6E8CA8-FE46-4E1A-984A-0A8F690D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05100"/>
            <a:ext cx="4667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B1214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CA571D-914D-4ACA-8D67-0C8BC798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7177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“Le garantizamos que verá auroras.”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28294-C6F6-4067-A844-FABEF030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05100"/>
            <a:ext cx="52959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01A18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B65DF-864B-4AA9-B8A5-66F2646E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7177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F2EC"/>
                </a:solidFill>
              </a:defRPr>
            </a:pPr>
            <a:r>
              <a:rPr sz="1200" b="1">
                <a:solidFill>
                  <a:srgbClr val="F4F2EC"/>
                </a:solidFill>
              </a:rPr>
              <a:t>“Tenemos varias noches de intento y una estrategia dinámica.”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1A5C3A-20AC-4E6F-90D6-8FCE2E66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67100"/>
            <a:ext cx="4667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B1214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B3350B-460A-46DB-B741-AF30B93A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3377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“Con KP alto seguro aparecen.”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5BC4D1-D30F-47FA-B530-DC32B75A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67100"/>
            <a:ext cx="52959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01A18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24A69-6A3B-415A-99A5-ED69A35F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53377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F2EC"/>
                </a:solidFill>
              </a:defRPr>
            </a:pPr>
            <a:r>
              <a:rPr sz="1200" b="1">
                <a:solidFill>
                  <a:srgbClr val="F4F2EC"/>
                </a:solidFill>
              </a:rPr>
              <a:t>“Analizamos varias condiciones; KP es solo una referencia.”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FE350E-A895-4CC9-83FC-EA34F411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29100"/>
            <a:ext cx="4667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B1214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9751D-362D-4BAB-BC2F-7EFE4FF1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9577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“Si llueve, el tour se perdió.”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910BE3-FC6F-41ED-86CE-52862D0F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229100"/>
            <a:ext cx="52959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01A18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914A61-BA5A-4AA6-8300-33ABF937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29577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F2EC"/>
                </a:solidFill>
              </a:defRPr>
            </a:pPr>
            <a:r>
              <a:rPr sz="1200" b="1">
                <a:solidFill>
                  <a:srgbClr val="F4F2EC"/>
                </a:solidFill>
              </a:rPr>
              <a:t>“El clima cambia por zonas y podemos buscar ventanas.”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465831-15CD-4FAD-AEF8-D91253A4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91100"/>
            <a:ext cx="4667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B1214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4DCBB1-6746-470D-8A86-8F573142B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5777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“La noche estuvo floja.”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B6965D-E528-466F-B9DE-894E3CD6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991100"/>
            <a:ext cx="52959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01A18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32A8BD-13A4-481C-AC0F-4325DE0ED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057775"/>
            <a:ext cx="4914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F2EC"/>
                </a:solidFill>
              </a:defRPr>
            </a:pPr>
            <a:r>
              <a:rPr sz="1200" b="1">
                <a:solidFill>
                  <a:srgbClr val="F4F2EC"/>
                </a:solidFill>
              </a:rPr>
              <a:t>“Fue una noche técnica con actividad estable o residual.”</a:t>
            </a:r>
          </a:p>
        </p:txBody>
      </p:sp>
    </p:spTree>
    <p:extLst>
      <p:ext uri="{BB962C8B-B14F-4D97-AF65-F5344CB8AC3E}">
        <p14:creationId xmlns:p14="http://schemas.microsoft.com/office/powerpoint/2010/main" val="1970121548"/>
      </p:ext>
    </p:extLst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AURORAS: LA CIENCIA EN SIMPLE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Explicarlo bien es lo que separa a un asesor de un catálogo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Qué es realmente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Partículas del viento solar chocan con la atmósfera y excitan el oxígeno y el nitrógeno. El verde viene del oxígeno a baja altura; el rojo y el morado, de capas más altas. No es un espectáculo programado: es física atmosférica.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Temporada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De finales de agosto a mediados de abril. En verano no se ven, no porque no ocurran, sino porque no hay oscuridad. Las mejores horas suelen ser entre las 21:00 y las 02:00.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Las tres condiciones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1) Oscuridad. 2) Cielo despejado —el factor que más falla—. 3) Actividad solar suficiente. Las tres deben coincidir a la vez; por eso se necesitan varias noches.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El índice KP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Escala de 0 a 9 de actividad geomagnética. En Islandia, con un KP 2 – 3 y cielo limpio ya se puede tener una gran noche. Un KP alto con nubes no sirve de nada: es solo una referencia.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Lo que hace el guía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Consulta la previsión de nubes de la Oficina Meteorológica de Islandia y la actividad geomagnética, elige zona y hora, y mueve al grupo. Puede significar conducir una hora para encontrar un claro.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Lo que ve la cámara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El ojo humano ve menos color que el sensor. Una aurora débil puede verse gris o blanquecina a simple vista y verde intensa en foto. Explicarlo antes evita decepciones.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0709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858000"/>
            <a:ext cx="12192000" cy="2000000"/>
          </a:xfrm>
          <a:prstGeom prst="rect">
            <a:avLst/>
          </a:prstGeom>
          <a:solidFill>
            <a:srgbClr val="0709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340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AURORAS BOREALES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5118000"/>
            <a:ext cx="1089660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100" b="1">
                <a:solidFill>
                  <a:srgbClr val="F4F2EC"/>
                </a:solidFill>
                <a:latin typeface="Calibri"/>
              </a:rPr>
              <a:t>Así se ven de verdad con nuestros grupos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5778000"/>
            <a:ext cx="8717280" cy="5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>
                <a:solidFill>
                  <a:srgbClr val="AAB1B7"/>
                </a:solidFill>
                <a:latin typeface="Calibri"/>
              </a:rPr>
              <a:t>Fotografías reales de salidas de aurora de Black Ice Travel. Enseñar imágenes propias, y no material retocado, es la forma más honesta de fijar la expectativa del cliente antes de vender.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E0669A-5A85-4A90-A9E5-0D9CF232C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LUGARES QUE VENDEN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E1B8A-39E4-4D2F-BD75-4B6BC9260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Cada parada necesita una historia, no una enumeración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895BA-A066-48BD-9276-1CB527DD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23253-2012-4568-ABE2-758B60BD9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75CF26-AAD9-4870-A114-2EB2EAAD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392FFA-54F7-4414-9F23-B076E3D6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400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E7AE9-559C-4D58-A2E5-80E6744F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1717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ÞINGVELLIR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BC011D-7827-4696-9CB1-3FD996B8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14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Historia vikinga y placas tectónicas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0AD0E7-9584-4C53-BC3E-D15D964A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067050"/>
            <a:ext cx="428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D7BAE2-89C6-44E1-B0A5-2E5A8C12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190750"/>
            <a:ext cx="400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BD4B7-6D55-415A-913B-7C0B6C91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1717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GEYSIR + GULLFOSS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CA1F6F-A6DA-4BA4-AC48-39393A551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514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Energía geotérmica y potencia del agua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59434A-2FA4-4EF6-B8CD-4DC3060D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067050"/>
            <a:ext cx="428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C53DA-E2DC-4D0D-940E-E330A223E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14700"/>
            <a:ext cx="400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948DB0-D5DB-4C14-A9A9-7A2B1364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956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SELJALANDSFOSS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43D579-97B8-4431-B4C5-B626758CD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3855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La cascada que se vive desde otro ángulo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32774E-4D98-43C9-9E66-18B73459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91000"/>
            <a:ext cx="428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F3A1BB-6CA4-4336-99EB-2339B2DA3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314700"/>
            <a:ext cx="400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0E9531-BABC-49F5-A3B8-64DB3EDE4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2956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SKÓGAFOSS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1DD384-22E4-4475-99AC-772C26A0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3855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Una pared de agua monumental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1C67E3-F277-417A-B73A-5BE32256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191000"/>
            <a:ext cx="428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65B118-174E-4AB3-B301-B919643E1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400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305541-282B-455B-AB92-6E5721F09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4196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REYNISFJARA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7D4E44-3B14-4941-B075-005AD309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7625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Belleza dramática y respeto por el océano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C37D68-996A-41E9-992C-7C85A5B2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314950"/>
            <a:ext cx="428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619113-0570-4F65-93ED-7E6B3255F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438650"/>
            <a:ext cx="400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52B2F"/>
                </a:solidFill>
              </a:defRPr>
            </a:pPr>
            <a:r>
              <a:rPr sz="1200" b="1">
                <a:solidFill>
                  <a:srgbClr val="D52B2F"/>
                </a:solidFill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E447C4-36B3-44D2-9BD2-FDBE5636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41960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JÖKULSÁRLÓN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25D41E-150A-4064-B652-9448085E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7625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Hielo milenario navegando hacia el Atlántico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FEC7583-E971-4BE7-A727-4D0D4350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314950"/>
            <a:ext cx="4286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D36D31D-058B-4F05-9B6D-4B3B5CA0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810250"/>
            <a:ext cx="895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4F2EC"/>
                </a:solidFill>
              </a:defRPr>
            </a:pPr>
            <a:r>
              <a:rPr sz="1575" b="1">
                <a:solidFill>
                  <a:srgbClr val="F4F2EC"/>
                </a:solidFill>
              </a:rPr>
              <a:t>El asesor debe describir qué sentirá el viajero, no leer el nombre de la parada.</a:t>
            </a:r>
          </a:p>
        </p:txBody>
      </p:sp>
    </p:spTree>
    <p:extLst>
      <p:ext uri="{BB962C8B-B14F-4D97-AF65-F5344CB8AC3E}">
        <p14:creationId xmlns:p14="http://schemas.microsoft.com/office/powerpoint/2010/main" val="1556645027"/>
      </p:ext>
    </p:extLst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ACTIVIDADES OPCIONALES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Lo que eleva el ticket medio sin complicar la operación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Caminata sobre glaciar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2 - 3 h con guía certificado y equipo incluido. Desde 10 años.</a:t>
            </a:r>
          </a:p>
        </p:txBody>
      </p:sp>
      <p:pic>
        <p:nvPicPr>
          <p:cNvPr id="10" name="Picture 9" descr="i4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Cueva de hielo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Nov - mar. Cuevas naturales; el acceso depende del estado del hielo.</a:t>
            </a:r>
          </a:p>
        </p:txBody>
      </p:sp>
      <p:pic>
        <p:nvPicPr>
          <p:cNvPr id="15" name="Picture 14" descr="i4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Sky Lagoon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A 10 min de Reykjavík, con ritual de 7 pasos. Ideal la última tarde.</a:t>
            </a:r>
          </a:p>
        </p:txBody>
      </p:sp>
      <p:pic>
        <p:nvPicPr>
          <p:cNvPr id="20" name="Picture 19" descr="i4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Sólheimajökull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El glaciar más accesible desde la Costa Sur; media jornada.</a:t>
            </a:r>
          </a:p>
        </p:txBody>
      </p:sp>
      <p:pic>
        <p:nvPicPr>
          <p:cNvPr id="25" name="Picture 24" descr="i50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Motos de nieve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Sobre el Langjökull: actividad corta y de alto impacto para grupos.</a:t>
            </a:r>
          </a:p>
        </p:txBody>
      </p:sp>
      <p:pic>
        <p:nvPicPr>
          <p:cNvPr id="30" name="Picture 29" descr="i5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Paseo a caballo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1 - 2 h. Muy vendible en familias y en grupos poco deportivos.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SE COTIZAN APARTE Y SE CONFIRMAN CON ANTELACIÓN: DEPENDEN DE CUPO Y DE CLIMA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DBA86-6F11-460C-B015-E888BA97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OBJECIONES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AAB60-6957-4228-BA06-96E8A69B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La objeción no es rechazo: normalmente es una petición de seguridad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E2A13C-B2AB-43B2-92CF-72B22853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BD7D0F-C477-49B6-BEE9-6C99135D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4047DA-F5BD-45FA-8046-0233B703E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9C59F-F9D0-4AF9-B689-EAB56C27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“Es muy caro.”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F7A052-1635-4A79-AE87-3A3336C8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428875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289114-0530-4244-BBCE-9977AF80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1717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Compare valor: operación local, distancias, acompañamiento, logística y varias oportunidades de auroras.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C5B64-9FA8-48F6-A8A7-A4432C29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“Hace demasiado frío.”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CF9641-FC55-4219-A316-449B44D9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05175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4251D1-9E92-47AC-A87D-8190CB1A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Se prepara con capas adecuadas; el itinerario combina exteriores, transporte y descansos.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A76820-8073-48B9-AB3E-084E746D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243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“¿Y si no vemos auroras?”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3401B-D480-484F-AE9C-38AA98F1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181475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6D1B10-A592-4572-9795-A3171BE6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9243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Se explica honestamente la naturaleza del fenómeno y la metodología para maximizar posibilidades.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37A6F9-2A7C-4770-940B-E128C12F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006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“Prefiero viajar por mi cuenta.”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5F18CC-8D0A-4D6B-A61A-916B4498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57775"/>
            <a:ext cx="66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C327FB-CBF3-40C7-9DA4-0E1B45D2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006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En invierno, la experiencia local reduce incertidumbre y permite ajustar decisiones en tiempo real.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3C6AC5-B129-46AE-89CB-F56DDCF8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810250"/>
            <a:ext cx="47625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50A20-7BC8-4DA8-9CCB-C457AF01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819775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RESPONDER CON CALMA, DATOS Y EXPERIENCIA</a:t>
            </a:r>
          </a:p>
        </p:txBody>
      </p:sp>
    </p:spTree>
    <p:extLst>
      <p:ext uri="{BB962C8B-B14F-4D97-AF65-F5344CB8AC3E}">
        <p14:creationId xmlns:p14="http://schemas.microsoft.com/office/powerpoint/2010/main" val="73573499"/>
      </p:ext>
    </p:extLst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FICHA TÉCNICA — COSTA SUR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Datos duros para hablar con autoridad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Seljalandsfoss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Salto de 60 m alimentado por el glaciar Eyjafjallajökull. Es la única cascada grande del país que se puede rodear por detrás (en verano; en invierno el sendero suele cerrarse por hielo). A 200 m está Gljúfrabúi, escondida en un cañón.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Skógafoss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60 m de caída y 25 m de ancho, con un caudal constante que genera arcoíris en días de sol. 527 escalones llevan al mirador superior y al inicio del sendero Fimmvörðuháls.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Reynisfjara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Playa de arena negra volcánica con columnas de basalto y los farallones de Reynisdrangar. Tiene sneaker waves: olas imprevisibles. Nunca se da la espalda al mar y no se pisa la arena mojada. Es un punto de seguridad, no solo de foto.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Vík í Mýrdal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Pueblo de unos 750 habitantes bajo el glaciar Mýrdalsjökull, que cubre el volcán Katla. Base logística clave: hoteles, gasolinera y servicios en el km 187.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Jökulsárlón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Laguna glaciar formada por el retroceso del Breiðamerkurjökull; es el lago más profundo de Islandia (≈ 248 m). Los icebergs se desprenden y salen al mar.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Diamond Beach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Al otro lado de la carretera: bloques de hielo pulido varados sobre arena negra. Cambia cada día según marea y viento; nunca se ve igual dos veces.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COSTA SUR EN IMÁGENES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El tramo que se vende solo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Seljalandsfoss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60 m de caída; se rodea por detras en verano. Parada de 45 min.</a:t>
            </a:r>
          </a:p>
        </p:txBody>
      </p:sp>
      <p:pic>
        <p:nvPicPr>
          <p:cNvPr id="10" name="Picture 9" descr="i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Skógafoss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60 m de alto por 25 m de ancho. 527 escalones hasta el mirador.</a:t>
            </a:r>
          </a:p>
        </p:txBody>
      </p:sp>
      <p:pic>
        <p:nvPicPr>
          <p:cNvPr id="15" name="Picture 14" descr="i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Reynisfjara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Arena negra y columnas de basalto. Punto de briefing de seguridad.</a:t>
            </a:r>
          </a:p>
        </p:txBody>
      </p:sp>
      <p:pic>
        <p:nvPicPr>
          <p:cNvPr id="20" name="Picture 19" descr="i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Vík í Mýrdal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750 habitantes bajo el Mýrdalsjökull. Base logística del km 187.</a:t>
            </a:r>
          </a:p>
        </p:txBody>
      </p:sp>
      <p:pic>
        <p:nvPicPr>
          <p:cNvPr id="25" name="Picture 24" descr="i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Jökulsárlón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Laguna glaciar de unos 248 m de profundidad. Clímax del recorrido.</a:t>
            </a:r>
          </a:p>
        </p:txBody>
      </p:sp>
      <p:pic>
        <p:nvPicPr>
          <p:cNvPr id="30" name="Picture 29" descr="i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Diamond Beach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Hielo pulido sobre arena negra. Cambia con cada marea.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FOTOGRAFÍAS PROPIAS TOMADAS EN RUTA CON NUESTROS GRUPOS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FICHA TÉCNICA — CÍRCULO DORADO Y OESTE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Tres paradas, tres historias distintas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Þingvellir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Patrimonio de la Humanidad UNESCO por dos razones. Histórica: aquí se reunió el Alþingi desde el año 930, uno de los parlamentos más antiguos del mundo. Geológica: es el valle donde se separan las placas norteamericana y euroasiática, a unos 2 cm por año. En Silfra se bucea entre ambas.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Geysir y Strokkur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El área geotérmica de Haukadalur da su nombre a la palabra 'géiser' en todos los idiomas. El Geysir original está prácticamente inactivo; el que se ve erupcionar es Strokkur, cada 5 – 10 minutos, hasta 15 – 20 m de altura.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Gullfoss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La 'cascada de oro' del río Hvítá cae en dos escalones dentro de un cañón de 70 m. En verano mueve más de 100 m³ de agua por segundo. En los años 20 se salvó de un proyecto hidroeléctrico: es un símbolo del conservacionismo islandés.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Snæfellsnes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Península llamada 'Islandia en miniatura': glaciar Snæfellsjökull —la montaña de Julio Verne en 'Viaje al centro de la Tierra'—, lava, playas negras y pueblos pesqueros. Paradas: Kirkjufell (la montaña más fotografiada del país), Arnarstapi, Djúpalónssandur y la iglesia negra de Búðir.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Blue Lagoon / Sky Lagoon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Blue Lagoon está en Reykjanes, cerca de KEF: perfecta el día de llegada o salida. Sky Lagoon está a 10 min de Reykjavík, con su ritual de 7 pasos. Reykjanes tiene actividad volcánica desde 2021 y puede haber cierres: siempre se ofrece con alternativa.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Reykjavík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Hallgrímskirkja, Harpa, el casco viejo y el puerto. Es la base del viaje y donde se resuelven compras, gastronomía y tiempo libre.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CÍRCULO DORADO Y OESTE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Historia, geología y agua caliente en un mismo día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Þingvellir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Parlamento del año 930 y falla entre dos placas tectónicas.</a:t>
            </a:r>
          </a:p>
        </p:txBody>
      </p:sp>
      <p:pic>
        <p:nvPicPr>
          <p:cNvPr id="10" name="Picture 9" descr="i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Strokkur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Erupciona cada 5 - 10 min, hasta 15 - 20 m de altura.</a:t>
            </a:r>
          </a:p>
        </p:txBody>
      </p:sp>
      <p:pic>
        <p:nvPicPr>
          <p:cNvPr id="15" name="Picture 14" descr="i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Gullfoss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Dos escalones dentro de un cañón de 70 m; mas de 100 m³/s en verano.</a:t>
            </a:r>
          </a:p>
        </p:txBody>
      </p:sp>
      <p:pic>
        <p:nvPicPr>
          <p:cNvPr id="20" name="Picture 19" descr="i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Kerið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Cráter volcánico con lago turquesa. Parada corta de 30 min.</a:t>
            </a:r>
          </a:p>
        </p:txBody>
      </p:sp>
      <p:pic>
        <p:nvPicPr>
          <p:cNvPr id="25" name="Picture 24" descr="i1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Kirkjufell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En Snæfellsnes: la montaña más fotografiada del país.</a:t>
            </a:r>
          </a:p>
        </p:txBody>
      </p:sp>
      <p:pic>
        <p:nvPicPr>
          <p:cNvPr id="30" name="Picture 29" descr="i13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Blue Lagoon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En Reykjanes, junto a KEF: ideal el día de llegada o de salida.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TODAS ESTAS PARADAS ESTÁN INCLUIDAS EN EL PROGRAMA BASE DE 6 - 8 DÍAS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INVIERNO O VERANO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No es mejor ni peor: es un producto distinto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34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34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Invierno · oct – mar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28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Auroras, cuevas de hielo naturales, paisajes nevados y menos afluencia.</a:t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 cambio: pocas horas de luz, carreteras del norte y del interior con cierres, ritmo más pausado y mayor dependencia del clima.</a:t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Cliente ideal: quien viaja por la aurora y por la atmósfera.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34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34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Verano · jun – ago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28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Sol de medianoche, acceso a los Highlands, frailecillos (mayo a agosto), avistamiento de ballenas en Húsavík y posibilidad de dar la vuelta completa a la isla.</a:t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 cambio: no hay auroras y hay más demanda y precios más altos de alojamiento.</a:t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Cliente ideal: quien viaja por el paisaje y por la actividad.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34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34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Temporada media · abr – may / sep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28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El punto dulce comercial: en septiembre y en abril todavía hay auroras y ya hay luz suficiente para recorrer con comodidad.</a:t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Mejores tarifas y menos grupos en las paradas principales.</a:t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Cliente ideal: quien quiere las dos cosas y viaja con flexibilidad de fechas.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590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PRIMERO SE PREGUNTA QUÉ QUIERE SENTIR EL CLIENTE; DESPUÉS SE ELIGE LA TEMPORADA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INVIERNO EN IMÁGENES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Octubre a marzo: hielo, nieve y luz baja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Carreteras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Neumáticos de invierno obligatorios del 1 nov al 14 abr.</a:t>
            </a:r>
          </a:p>
        </p:txBody>
      </p:sp>
      <p:pic>
        <p:nvPicPr>
          <p:cNvPr id="10" name="Picture 9" descr="i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Costa Sur nevada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El mismo recorrido cambia por completo de carácter.</a:t>
            </a:r>
          </a:p>
        </p:txBody>
      </p:sp>
      <p:pic>
        <p:nvPicPr>
          <p:cNvPr id="15" name="Picture 14" descr="i2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Cuevas de hielo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Naturales y solo accesibles de noviembre a marzo, siempre con guía.</a:t>
            </a:r>
          </a:p>
        </p:txBody>
      </p:sp>
      <p:pic>
        <p:nvPicPr>
          <p:cNvPr id="20" name="Picture 19" descr="i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Gullfoss helada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Menos afluencia y una luz dorada que dura casi todo el día.</a:t>
            </a:r>
          </a:p>
        </p:txBody>
      </p:sp>
      <p:pic>
        <p:nvPicPr>
          <p:cNvPr id="25" name="Picture 24" descr="i2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Baños geotérmicos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El contraste frío-calor es uno de los grandes recuerdos del viaje.</a:t>
            </a:r>
          </a:p>
        </p:txBody>
      </p:sp>
      <p:pic>
        <p:nvPicPr>
          <p:cNvPr id="30" name="Picture 29" descr="i2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Caballo islandés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Raza pura desde el siglo IX; actividad opcional muy vendible.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EN INVIERNO SE PLANIFICA ALREDEDOR DE LA LUZ: 4 - 7 HORAS ÚTILES AL DÍA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VERANO EN IMÁGENES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Mayo a agosto: luz infinita y acceso total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Lupinos en flor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Junio: el paisaje se cubre de morado en el sur y el oeste.</a:t>
            </a:r>
          </a:p>
        </p:txBody>
      </p:sp>
      <p:pic>
        <p:nvPicPr>
          <p:cNvPr id="10" name="Picture 9" descr="i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Frailecillos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De mayo a agosto en acantilados como Dyrhólaey y Látrabjarg.</a:t>
            </a:r>
          </a:p>
        </p:txBody>
      </p:sp>
      <p:pic>
        <p:nvPicPr>
          <p:cNvPr id="15" name="Picture 14" descr="i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Tierras Altas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Riolita de colores; solo con 4x4 y en temporada, de junio a septiembre.</a:t>
            </a:r>
          </a:p>
        </p:txBody>
      </p:sp>
      <p:pic>
        <p:nvPicPr>
          <p:cNvPr id="20" name="Picture 19" descr="i3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Ríos glaciares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Vuelo o ruta 4x4 sobre el interior. Producto premium de verano.</a:t>
            </a:r>
          </a:p>
        </p:txBody>
      </p:sp>
      <p:pic>
        <p:nvPicPr>
          <p:cNvPr id="25" name="Picture 24" descr="i3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Húsavík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Capital de las ballenas del país; salidas de avistamiento diarias.</a:t>
            </a:r>
          </a:p>
        </p:txBody>
      </p:sp>
      <p:pic>
        <p:nvPicPr>
          <p:cNvPr id="30" name="Picture 29" descr="i3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Sol de medianoche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En junio hay hasta 21 horas de luz: el día operativo se alarga.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EN VERANO NO HAY AURORAS: SE VENDE PAISAJE, ACCESO Y ACTIVIDAD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NORTE Y ESTE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La extensión que convierte un viaje en un circuito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Goðafoss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'Cascada de los dioses': aquí se arrojaron los ídolos paganos en el año 1000.</a:t>
            </a:r>
          </a:p>
        </p:txBody>
      </p:sp>
      <p:pic>
        <p:nvPicPr>
          <p:cNvPr id="10" name="Picture 9" descr="i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Mývatn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Zona volcánica con pseudocráteres, Dimmuborgir y baños naturales.</a:t>
            </a:r>
          </a:p>
        </p:txBody>
      </p:sp>
      <p:pic>
        <p:nvPicPr>
          <p:cNvPr id="15" name="Picture 14" descr="i3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Dettifoss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La cascada más potente de Europa: unos 193 m³ por segundo.</a:t>
            </a:r>
          </a:p>
        </p:txBody>
      </p:sp>
      <p:pic>
        <p:nvPicPr>
          <p:cNvPr id="20" name="Picture 19" descr="i3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Akureyri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Capital del norte, 19.000 habitantes. Base de la extensión.</a:t>
            </a:r>
          </a:p>
        </p:txBody>
      </p:sp>
      <p:pic>
        <p:nvPicPr>
          <p:cNvPr id="25" name="Picture 24" descr="i3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Stuðlagil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Cañón de columnas basálticas en el este; muy fotogénico.</a:t>
            </a:r>
          </a:p>
        </p:txBody>
      </p:sp>
      <p:pic>
        <p:nvPicPr>
          <p:cNvPr id="30" name="Picture 29" descr="i3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Seyðisfjörður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Fiordo del este con su calle arcoíris y casas de madera de colores.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REQUIERE 3 - 4 DÍAS ADICIONALES O VUELO INTERNO REYKJAVÍK - AKUREYRI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465744-5BC6-4051-9235-369DBE96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CONVERSACIÓN COMERCIAL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A6824-AA3B-40C4-8D78-3138B4F2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Cinco preguntas permiten vender mejor que veinte datos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840B2-6032-4415-A961-AD216E18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0E68CC-12D9-4825-87B9-58B13C74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FCE555-2F4D-45EF-836B-67E933B1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15DD3-A937-45BB-8DE3-8EB308B7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90750"/>
            <a:ext cx="90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52B2F"/>
                </a:solidFill>
              </a:defRPr>
            </a:pPr>
            <a:r>
              <a:rPr sz="1725" b="1">
                <a:solidFill>
                  <a:srgbClr val="D52B2F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C9361-FC8C-474C-869C-76969E2B7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9077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6F4F95-DB8A-4EF1-B08C-AD6156C8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181225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2EC"/>
                </a:solidFill>
              </a:defRPr>
            </a:pPr>
            <a:r>
              <a:rPr sz="1500" b="0">
                <a:solidFill>
                  <a:srgbClr val="F4F2EC"/>
                </a:solidFill>
              </a:rPr>
              <a:t>¿Ha viajado antes a destinos fríos?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FE53CC-8645-4F1B-9FF2-25D71A0D5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86075"/>
            <a:ext cx="90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52B2F"/>
                </a:solidFill>
              </a:defRPr>
            </a:pPr>
            <a:r>
              <a:rPr sz="1725" b="1">
                <a:solidFill>
                  <a:srgbClr val="D52B2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7D5B35-B26E-4782-BECF-0B723D2E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8610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51C8E4-5C90-42ED-B3E1-C000A1FE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287655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2EC"/>
                </a:solidFill>
              </a:defRPr>
            </a:pPr>
            <a:r>
              <a:rPr sz="1500" b="0">
                <a:solidFill>
                  <a:srgbClr val="F4F2EC"/>
                </a:solidFill>
              </a:rPr>
              <a:t>¿Qué le atrae más: auroras, paisajes o aventura?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6D0AFB-DD50-4FDB-892D-5991C573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81400"/>
            <a:ext cx="90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52B2F"/>
                </a:solidFill>
              </a:defRPr>
            </a:pPr>
            <a:r>
              <a:rPr sz="1725" b="1">
                <a:solidFill>
                  <a:srgbClr val="D52B2F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A87EE-289A-4599-812D-B9599858B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8142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7F4CB-A7E2-4D73-8DD2-D10FC4F3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571875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2EC"/>
                </a:solidFill>
              </a:defRPr>
            </a:pPr>
            <a:r>
              <a:rPr sz="1500" b="0">
                <a:solidFill>
                  <a:srgbClr val="F4F2EC"/>
                </a:solidFill>
              </a:rPr>
              <a:t>¿Prefiere un ritmo cómodo o muchas actividades?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87A22-EE5B-4211-8D36-1115FC70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76725"/>
            <a:ext cx="90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52B2F"/>
                </a:solidFill>
              </a:defRPr>
            </a:pPr>
            <a:r>
              <a:rPr sz="1725" b="1">
                <a:solidFill>
                  <a:srgbClr val="D52B2F"/>
                </a:solidFill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E7F1A1-2F5B-49C9-A4B5-69546924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76750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6D266D-3E98-4C6C-9A9B-BAC10887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2672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2EC"/>
                </a:solidFill>
              </a:defRPr>
            </a:pPr>
            <a:r>
              <a:rPr sz="1500" b="0">
                <a:solidFill>
                  <a:srgbClr val="F4F2EC"/>
                </a:solidFill>
              </a:rPr>
              <a:t>¿Qué tan importante es la fotografía para usted?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BA704A-5ECD-456A-B7BD-E191215A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72050"/>
            <a:ext cx="90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D52B2F"/>
                </a:solidFill>
              </a:defRPr>
            </a:pPr>
            <a:r>
              <a:rPr sz="1725" b="1">
                <a:solidFill>
                  <a:srgbClr val="D52B2F"/>
                </a:solidFill>
              </a:rPr>
              <a:t>05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702E55-4883-4201-B793-262D619E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72075"/>
            <a:ext cx="47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F2CF79-A0DB-4BAC-8E5C-E22B66A6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4962525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¿Qué tendría que pasar para que este viaje fuera inolvidable?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36F5F1-D543-4C38-B0B1-8A801C5B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8966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89D6D0"/>
                </a:solidFill>
              </a:defRPr>
            </a:pPr>
            <a:r>
              <a:rPr sz="1800" b="1">
                <a:solidFill>
                  <a:srgbClr val="89D6D0"/>
                </a:solidFill>
              </a:rPr>
              <a:t>Escuchar primero permite recomendar después.</a:t>
            </a:r>
          </a:p>
        </p:txBody>
      </p:sp>
    </p:spTree>
    <p:extLst>
      <p:ext uri="{BB962C8B-B14F-4D97-AF65-F5344CB8AC3E}">
        <p14:creationId xmlns:p14="http://schemas.microsoft.com/office/powerpoint/2010/main" val="2126294846"/>
      </p:ext>
    </p:extLst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EQUIPAJE Y ROPA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El asesor que explica bien el equipaje evita el 80 % de las incomodidades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Sistema de tres capas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Base térmica (lana merino o sintética, nunca algodón), capa intermedia de abrigo (polar o plumón) y capa exterior impermeable y cortavientos. El viento es el enemigo real, no la temperatura.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Imprescindibles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Calzado de trekking impermeable con buena suela, gorro, guantes, bufanda o buff, calcetines de lana, traje de baño y toalla de secado rápido para las piscinas geotérmicas.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Muy recomendable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Crampones ligeros para hielo urbano en invierno, pantalón impermeable, gafas de sol (la nieve refleja mucho), batería externa —el frío consume la carga— y protector de lluvia para la mochila.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No hace falta llevar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Adaptador americano (el enchufe es europeo tipo F), botellas de agua —el agua del grifo es excelente— ni ropa formal: Islandia es un destino informal en todo momento.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Equipo que aportamos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En las actividades sobre glaciar se entrega crampones, arnés, casco y piolet, y siempre se opera con guía certificado. El cliente no compra nada de esto.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Presupuesto en destino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Islandia es un destino caro: conviene anticipar el gasto en comidas fuera del programa y en compras. Decirlo por adelantado genera confianza; ocultarlo genera reclamos.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SEGURIDAD Y LOGÍSTICA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Es lo que respalda el precio del programa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Conducción en invierno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Neumáticos de invierno obligatorios por normativa entre el 1 de noviembre y el 14 de abril. Nuestros vehículos operan con equipamiento y conductores acostumbrados a viento, hielo y ventisca.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Fuentes oficiales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Trabajamos con la información de vedur.is (meteorología) y road.is (estado de carreteras), y con el sistema de avisos SafeTravel. Si una vía se cierra, se reorganiza el día.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Riesgos reales del destino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Sneaker waves en Reynisfjara, viento que arranca puertas de vehículos, hielo en senderos y zonas geotérmicas con agua hirviendo. Todo se gestiona con briefing y con guía presente.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Actividad volcánica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La península de Reykjanes está en un ciclo eruptivo desde 2021. El turismo sigue operando con normalidad, pero puede haber cierres puntuales del Blue Lagoon o de accesos concretos: por eso siempre hay plan B.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Salud y emergencias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Sistema sanitario de primer nivel y número único de emergencias 112, con app oficial de rastreo. Se recomienda siempre seguro de viaje con cobertura de actividades al aire libre.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066950"/>
            <a:ext cx="3498866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066950"/>
            <a:ext cx="66675" cy="16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2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Nuestra operación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566950"/>
            <a:ext cx="3078866" cy="10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Flota propia, guías en español, licencia turística vigente y coordinación permanente durante el viaje. El cliente nunca queda solo resolviendo un imprevisto.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FLOTA PROPIA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El vehículo correcto para cada tamaño de grupo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3505533" cy="955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47700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7700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7700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Sprinter 9 - 11 plazas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700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Grupos pequeños, familias y viajes a medida. Gran maniobrabilidad.</a:t>
            </a:r>
          </a:p>
        </p:txBody>
      </p:sp>
      <p:pic>
        <p:nvPicPr>
          <p:cNvPr id="10" name="Picture 9" descr="i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33" y="2200000"/>
            <a:ext cx="3505533" cy="955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343233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233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13233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Sprinter 16 plazas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3233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El formato más habitual para grupos de agencia.</a:t>
            </a:r>
          </a:p>
        </p:txBody>
      </p:sp>
      <p:pic>
        <p:nvPicPr>
          <p:cNvPr id="15" name="Picture 14" descr="i4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766" y="2200000"/>
            <a:ext cx="3505533" cy="955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38766" y="3155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38766" y="3155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8766" y="3275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Sprinter 4x4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8766" y="3545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Tracción total para invierno y para accesos exigentes.</a:t>
            </a:r>
          </a:p>
        </p:txBody>
      </p:sp>
      <p:pic>
        <p:nvPicPr>
          <p:cNvPr id="20" name="Picture 19" descr="i4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" y="4145000"/>
            <a:ext cx="3505533" cy="9550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47700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47700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7700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Iveco 29 plazas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7700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Grupos grandes con bodega amplia para equipaje.</a:t>
            </a:r>
          </a:p>
        </p:txBody>
      </p:sp>
      <p:pic>
        <p:nvPicPr>
          <p:cNvPr id="25" name="Picture 24" descr="i4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233" y="4145000"/>
            <a:ext cx="3505533" cy="955000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343233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3233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13233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Interior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13233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Butacas reclinables, calefacción y espacio real para 8 horas de ruta.</a:t>
            </a:r>
          </a:p>
        </p:txBody>
      </p:sp>
      <p:pic>
        <p:nvPicPr>
          <p:cNvPr id="30" name="Picture 29" descr="i4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8766" y="4145000"/>
            <a:ext cx="3505533" cy="955000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38766" y="5100000"/>
            <a:ext cx="3505533" cy="80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38766" y="5100000"/>
            <a:ext cx="47625" cy="8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08766" y="5220000"/>
            <a:ext cx="3205533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>
                <a:solidFill>
                  <a:srgbClr val="F4F2EC"/>
                </a:solidFill>
                <a:latin typeface="Calibri"/>
              </a:rPr>
              <a:t>En ruta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08766" y="5490000"/>
            <a:ext cx="3205533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AAB1B7"/>
                </a:solidFill>
                <a:latin typeface="Calibri"/>
              </a:rPr>
              <a:t>Conductores acostumbrados a viento, hielo y ventisca.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FLOTA PROPIA: AL NO SUBCONTRATAR EL TRANSPORTE, EL CONTROL OPERATIVO ES NUESTRO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OPERACIÓN EN TERRENO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Esto es lo que el cliente no ve en el folleto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2200000"/>
            <a:ext cx="4700000" cy="3800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647700" y="2200000"/>
            <a:ext cx="5896600" cy="83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47700" y="2200000"/>
            <a:ext cx="57150" cy="83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877700" y="2340000"/>
            <a:ext cx="5496600" cy="2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Guía en español todo el viaje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77700" y="2650000"/>
            <a:ext cx="5496600" cy="2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No es un chófer con audioguía: es un guía que explica geología, historia y cultura, y que toma decisiones de ruta cada mañana.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47700" y="3190000"/>
            <a:ext cx="5896600" cy="83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47700" y="3190000"/>
            <a:ext cx="57150" cy="83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77700" y="3330000"/>
            <a:ext cx="5496600" cy="2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Revisión diaria de condiciones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77700" y="3640000"/>
            <a:ext cx="5496600" cy="2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Antes de salir se consultan vedur.is (meteorología) y road.is (estado de carreteras). Si una vía se cierra, el día se reordena sin perder contenido.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47700" y="4180000"/>
            <a:ext cx="5896600" cy="83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47700" y="4180000"/>
            <a:ext cx="57150" cy="83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77700" y="4320000"/>
            <a:ext cx="5496600" cy="2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Equipo entregado en destino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77700" y="4630000"/>
            <a:ext cx="5496600" cy="2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Crampones, arnés, casco y piolet en las actividades sobre glaciar. El cliente no compra ni alquila nada por su cuenta.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47700" y="5170000"/>
            <a:ext cx="5896600" cy="83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47700" y="5170000"/>
            <a:ext cx="57150" cy="83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77700" y="5310000"/>
            <a:ext cx="5496600" cy="2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Coordinación permanente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77700" y="5620000"/>
            <a:ext cx="5496600" cy="2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Contacto directo con la agencia durante todo el viaje y respuesta ante cualquier imprevisto.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" y="613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ES LA DIFERENCIA ENTRE UN TRASLADO Y UNA OPERACIÓN DE DESTINO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CULTURA Y GASTRONOMÍA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Detalles que hacen que la venta suene vivida, no leída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7700" y="226695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5350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Qué se 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276695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Cordero islandés criado en libertad, bacalao y salmón, langostinos de Höfn, sopa de cordero (kjötsúpa), pan de centeno cocido con calor geotérmico y skyr, el lácteo nacional de alto contenido proteico.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6566" y="226695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6566" y="226695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4216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La experiencia local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4216" y="276695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Las piscinas geotérmicas municipales son el verdadero centro social del país: cuestan poco y están en cada pueblo. Es el consejo que más agradecen los clientes.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5433" y="226695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5433" y="226695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93083" y="243695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Cultura y carácter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083" y="276695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País de sagas medievales, altísima tasa de lectura y una relación muy directa con la naturaleza. «Thetta reddast» —todo se va a resolver— es la frase que define la mentalidad islandesa.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35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35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52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Compras típicas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85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Jersey lopapeysa de lana islandesa, sal de lava, productos de skyr y diseño nórdico. El reembolso de impuestos (tax free) se gestiona en el aeropuerto.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35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35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52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Alojamiento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85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Fuera de Reykjavík predominan hoteles de campo de 3 y 4 estrellas y granjas reformadas: confortables pero de tamaño reducido. Hay que gestionar la expectativa de lujo urbano.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35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35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52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F4F2EC"/>
                </a:solidFill>
                <a:latin typeface="Calibri"/>
              </a:rPr>
              <a:t>Ritmo del viaje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85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En invierno se aprovecha la luz: salidas temprano, comidas ligeras en ruta y regreso al hotel antes de la ventana de auroras. Es un viaje activo, no de resort.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E2CBCD-4151-4FC1-9C16-563B21F7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GUION DE VENTA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5C15E-7A45-4824-9E08-2EC89F3E2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Un mensaje breve puede abrir la conversación correcta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6838E0-5F34-4945-915D-A75A5D73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D4A4FD-4FA5-4731-A324-BDCAEF7E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F1EE2D-07F3-486B-992F-7CE1CE0F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34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46AC3D-9231-4E5E-9C9B-C32F90CF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28850"/>
            <a:ext cx="99060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4D43F-BD0E-4086-92D2-22F5B7A4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28850"/>
            <a:ext cx="9906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9475A0-B52D-473C-B0C2-AD1EF25C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724150"/>
            <a:ext cx="88773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4F2EC"/>
                </a:solidFill>
              </a:defRPr>
            </a:pPr>
            <a:r>
              <a:rPr sz="1875" b="1">
                <a:solidFill>
                  <a:srgbClr val="F4F2EC"/>
                </a:solidFill>
              </a:rPr>
              <a:t>“Islandia no es un viaje tradicional. En pocos días usted verá volcanes, glaciares, cascadas y playas negras. Pero nuestro gran diferencial está en cómo operamos: no dejamos las auroras a la suerte. Tenemos varias noches, monitoreo real y flexibilidad para tomar decisiones según las condiciones. No podemos prometer un fenómeno natural, pero sí podemos prometer experiencia, estrategia y acompañamiento.”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CEB74B-E4DF-44F7-99CD-D07602AC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71500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425" b="0">
                <a:solidFill>
                  <a:srgbClr val="AAB1B7"/>
                </a:solidFill>
              </a:defRPr>
            </a:pPr>
            <a:r>
              <a:rPr sz="1425" b="0">
                <a:solidFill>
                  <a:srgbClr val="AAB1B7"/>
                </a:solidFill>
              </a:rPr>
              <a:t>Después del mensaje, haga una pregunta. No siga hablando.</a:t>
            </a:r>
          </a:p>
        </p:txBody>
      </p:sp>
    </p:spTree>
    <p:extLst>
      <p:ext uri="{BB962C8B-B14F-4D97-AF65-F5344CB8AC3E}">
        <p14:creationId xmlns:p14="http://schemas.microsoft.com/office/powerpoint/2010/main" val="194395572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0C20C0-E71A-404C-A2D7-69911AE7C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QUÉ NO DEBE HACER EL ASESOR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FC916-3416-4E9A-9234-983788E7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Los errores pequeños pueden crear expectativas imposibles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D674C-9B03-4E53-B4F3-D97DB8B6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A880D-7EE9-4DB8-B4FD-2A7B65AA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2EEC9B-8B48-4055-AD94-75E698B8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35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13A84B-0D86-4F23-BC04-599E5A80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52B2F"/>
                </a:solidFill>
              </a:defRPr>
            </a:pPr>
            <a:r>
              <a:rPr sz="2100" b="1">
                <a:solidFill>
                  <a:srgbClr val="D52B2F"/>
                </a:solidFill>
              </a:rPr>
              <a:t>×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EA97E-7DE9-46DB-8F4A-9A66BED6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526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PROMETER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697601-A7E8-4EAC-8074-B4B34931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526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B1B7"/>
                </a:solidFill>
              </a:defRPr>
            </a:pPr>
            <a:r>
              <a:rPr sz="1275" b="0">
                <a:solidFill>
                  <a:srgbClr val="AAB1B7"/>
                </a:solidFill>
              </a:rPr>
              <a:t>auroras, clima perfecto o rutas invariables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25BE52-5E06-49EA-9462-3D97E886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47950"/>
            <a:ext cx="9505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378DA5-CABA-4E21-B8A0-02205B22B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52B2F"/>
                </a:solidFill>
              </a:defRPr>
            </a:pPr>
            <a:r>
              <a:rPr sz="2100" b="1">
                <a:solidFill>
                  <a:srgbClr val="D52B2F"/>
                </a:solidFill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D030E1-FEE3-4B59-A5D9-0F65CBFE5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765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IMPROVISAR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1783C6-43D1-4FD2-94D3-97EFBBF3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765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B1B7"/>
                </a:solidFill>
              </a:defRPr>
            </a:pPr>
            <a:r>
              <a:rPr sz="1275" b="0">
                <a:solidFill>
                  <a:srgbClr val="AAB1B7"/>
                </a:solidFill>
              </a:rPr>
              <a:t>distancias, horarios, equipaje o condiciones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54AD0F-7B0D-42A1-8E33-63E6AA6D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71850"/>
            <a:ext cx="9505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A1F5CC-1093-47F4-8483-2DE3CE94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004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52B2F"/>
                </a:solidFill>
              </a:defRPr>
            </a:pPr>
            <a:r>
              <a:rPr sz="2100" b="1">
                <a:solidFill>
                  <a:srgbClr val="D52B2F"/>
                </a:solidFill>
              </a:rPr>
              <a:t>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C4FB8A-555F-4CC4-8DFD-32AA9BDC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004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SATURAR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DABF72-5B56-4128-92EF-265BED69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004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B1B7"/>
                </a:solidFill>
              </a:defRPr>
            </a:pPr>
            <a:r>
              <a:rPr sz="1275" b="0">
                <a:solidFill>
                  <a:srgbClr val="AAB1B7"/>
                </a:solidFill>
              </a:rPr>
              <a:t>al cliente con términos técnicos que no necesita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80DF50-78BF-443C-9ADA-AAA4CB5D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95750"/>
            <a:ext cx="9505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8CD5F8-E01C-4A68-925B-2586A3A4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52B2F"/>
                </a:solidFill>
              </a:defRPr>
            </a:pPr>
            <a:r>
              <a:rPr sz="2100" b="1">
                <a:solidFill>
                  <a:srgbClr val="D52B2F"/>
                </a:solidFill>
              </a:rPr>
              <a:t>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A08642-E0DC-46B0-8F3E-87CD7743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243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COMPETIR SOLO EN PRECIO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BCE8DA-D9CC-4AA9-9C5B-890A21A2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3243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B1B7"/>
                </a:solidFill>
              </a:defRPr>
            </a:pPr>
            <a:r>
              <a:rPr sz="1275" b="0">
                <a:solidFill>
                  <a:srgbClr val="AAB1B7"/>
                </a:solidFill>
              </a:rPr>
              <a:t>sin explicar el valor operativo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7041B1-AE96-47E8-B880-E7CDCCEF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819650"/>
            <a:ext cx="9505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EDF4AE-3DDB-4024-B3AB-AFA17DD83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D52B2F"/>
                </a:solidFill>
              </a:defRPr>
            </a:pPr>
            <a:r>
              <a:rPr sz="2100" b="1">
                <a:solidFill>
                  <a:srgbClr val="D52B2F"/>
                </a:solidFill>
              </a:rPr>
              <a:t>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65DC06-0609-4D8F-9340-BE9740A1C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482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F2EC"/>
                </a:solidFill>
              </a:defRPr>
            </a:pPr>
            <a:r>
              <a:rPr sz="1350" b="1">
                <a:solidFill>
                  <a:srgbClr val="F4F2EC"/>
                </a:solidFill>
              </a:rPr>
              <a:t>VENDER A TODOS IGUAL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4DAE45-4378-4AAE-88A0-313C3AD8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5048250"/>
            <a:ext cx="704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AB1B7"/>
                </a:solidFill>
              </a:defRPr>
            </a:pPr>
            <a:r>
              <a:rPr sz="1275" b="0">
                <a:solidFill>
                  <a:srgbClr val="AAB1B7"/>
                </a:solidFill>
              </a:rPr>
              <a:t>sin descubrir motivación y tolerancia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D2B206-F99C-4844-93CF-5992D84A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543550"/>
            <a:ext cx="9505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</p:spTree>
    <p:extLst>
      <p:ext uri="{BB962C8B-B14F-4D97-AF65-F5344CB8AC3E}">
        <p14:creationId xmlns:p14="http://schemas.microsoft.com/office/powerpoint/2010/main" val="2095265506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1C70C9-A217-4786-B10B-A2EE7067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HERRAMIENTA DE CIERRE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818D3-F9D1-403C-BDFF-C9E0D426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Resuma el valor en tres capas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8F2C0B-9677-4BB2-9BD1-6B45796A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D2C97-8A2B-4205-B30F-576ABB0B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7E1E5-B8AA-46FC-8BC8-2AB75721D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36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09894-CD00-4146-9E53-78BDFCED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102870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131719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644263-87F9-4030-9532-A533705D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52700"/>
            <a:ext cx="90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D52B2F"/>
                </a:solidFill>
              </a:defRPr>
            </a:pPr>
            <a:r>
              <a:rPr sz="2025" b="1">
                <a:solidFill>
                  <a:srgbClr val="D52B2F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45717-6F75-4FFB-AB4F-3FDCEBC5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52412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LO QUE VERÁ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A29EA-B805-481E-8034-A7D40256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505075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AB1B7"/>
                </a:solidFill>
              </a:defRPr>
            </a:pPr>
            <a:r>
              <a:rPr sz="1350" b="0">
                <a:solidFill>
                  <a:srgbClr val="AAB1B7"/>
                </a:solidFill>
              </a:rPr>
              <a:t>Glaciares, cascadas, volcanes, costa y auroras.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57B8CD-8E10-47B9-9538-75F0BC57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429000"/>
            <a:ext cx="93345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121918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5902C3-B3E5-4E5D-BFDB-7C9995688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00450"/>
            <a:ext cx="90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89D6D0"/>
                </a:solidFill>
              </a:defRPr>
            </a:pPr>
            <a:r>
              <a:rPr sz="2025" b="1">
                <a:solidFill>
                  <a:srgbClr val="89D6D0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666C64-B9A8-4CA8-BAFC-E09C84333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571875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CÓMO VIAJARÁ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6E58D9-A1CB-4EFD-B1B2-F5490B38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55282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AB1B7"/>
                </a:solidFill>
              </a:defRPr>
            </a:pPr>
            <a:r>
              <a:rPr sz="1350" b="0">
                <a:solidFill>
                  <a:srgbClr val="AAB1B7"/>
                </a:solidFill>
              </a:rPr>
              <a:t>Con estructura, acompañamiento y ritmo inteligente.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D02006-F174-40EC-9F83-0D065E54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476750"/>
            <a:ext cx="8382000" cy="85725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181511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5BA559-7992-4EB6-9625-FF3841C33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648200"/>
            <a:ext cx="900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 wrap="none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D7B46A"/>
                </a:solidFill>
              </a:defRPr>
            </a:pPr>
            <a:r>
              <a:rPr sz="2025" b="1">
                <a:solidFill>
                  <a:srgbClr val="D7B46A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840DD-098B-4AE5-8731-AD400554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6196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2EC"/>
                </a:solidFill>
              </a:defRPr>
            </a:pPr>
            <a:r>
              <a:rPr sz="1500" b="1">
                <a:solidFill>
                  <a:srgbClr val="F4F2EC"/>
                </a:solidFill>
              </a:rPr>
              <a:t>POR QUÉ NOSOTROS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41BB5D-B314-46FE-8AEC-0778CA78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600575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AB1B7"/>
                </a:solidFill>
              </a:defRPr>
            </a:pPr>
            <a:r>
              <a:rPr sz="1350" b="0">
                <a:solidFill>
                  <a:srgbClr val="AAB1B7"/>
                </a:solidFill>
              </a:rPr>
              <a:t>Experiencia local y decisiones reales en el terreno.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DD4791-ED51-465E-A79D-11CE73E3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1025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4F2EC"/>
                </a:solidFill>
              </a:defRPr>
            </a:pPr>
            <a:r>
              <a:rPr sz="1575" b="1">
                <a:solidFill>
                  <a:srgbClr val="F4F2EC"/>
                </a:solidFill>
              </a:rPr>
              <a:t>Cuando el cliente entiende estas tres capas, deja de comparar únicamente precios.</a:t>
            </a:r>
          </a:p>
        </p:txBody>
      </p:sp>
    </p:spTree>
    <p:extLst>
      <p:ext uri="{BB962C8B-B14F-4D97-AF65-F5344CB8AC3E}">
        <p14:creationId xmlns:p14="http://schemas.microsoft.com/office/powerpoint/2010/main" val="176288865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D36C00-1B9D-4A65-8A66-6FD51239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PRÁCTICA IBERO VIAJES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ED759-981E-48E4-B7BE-A8614B229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295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4F2EC"/>
                </a:solidFill>
              </a:defRPr>
            </a:pPr>
            <a:r>
              <a:rPr sz="2850" b="1">
                <a:solidFill>
                  <a:srgbClr val="F4F2EC"/>
                </a:solidFill>
              </a:rPr>
              <a:t>El conocimiento se convierte en venta cuando se practica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0CB25-5A9A-4849-8107-7DCB48CA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3136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C92847-C666-4EB1-98F0-238836F6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770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IBERO VIAJES × BLACK ICE TRAVEL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AE9E81-60A7-4B77-ACEC-4E9330537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AB1B7"/>
                </a:solidFill>
              </a:defRPr>
            </a:pPr>
            <a:r>
              <a:rPr sz="825" b="1">
                <a:solidFill>
                  <a:srgbClr val="AAB1B7"/>
                </a:solidFill>
              </a:rPr>
              <a:t>37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53D26A-216A-4E5D-9E97-A5D880B0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33337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B12710-66BE-4EE1-B09C-E12AAE04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666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6E13B2-744F-446D-9CDB-55F71814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955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Escenario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9A8F53-D325-4EB9-8101-3A8BB060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14650"/>
            <a:ext cx="28765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Pareja que sueña con auroras, teme al frío y pregunta si están garantizadas.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Objetivo: responder sin matar la emoción.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263E9-76FD-434C-83C3-5E729BCF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05050"/>
            <a:ext cx="33337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43B65-3512-46EE-923A-E5DF60E1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05050"/>
            <a:ext cx="666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F14C71-8591-4F20-AB00-AA325F70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24955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Escenario 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E210C7-4E21-4552-B018-2D8643C7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2914650"/>
            <a:ext cx="28765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Cliente que compara solo el precio con un paquete más barato.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Objetivo: hacer visible el valor operativo.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BAD941-AFFE-4264-8733-BA2C3003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305050"/>
            <a:ext cx="3333750" cy="2857500"/>
          </a:xfrm>
          <a:prstGeom xmlns:a="http://schemas.openxmlformats.org/drawingml/2006/main" prst="roundRect">
            <a:avLst>
              <a:gd name="adj" fmla="val 2667"/>
            </a:avLst>
          </a:prstGeom>
          <a:solidFill xmlns:a="http://schemas.openxmlformats.org/drawingml/2006/main">
            <a:srgbClr val="11161A"/>
          </a:solidFill>
          <a:ln xmlns:a="http://schemas.openxmlformats.org/drawingml/2006/main" w="9525">
            <a:solidFill>
              <a:srgbClr val="2A3136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7E1E64-6A1B-468A-8153-AF8428A3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305050"/>
            <a:ext cx="666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46A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9D5AFD-30BC-4A3A-8325-DB518870B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49555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F2EC"/>
                </a:solidFill>
              </a:defRPr>
            </a:pPr>
            <a:r>
              <a:rPr sz="1650" b="1">
                <a:solidFill>
                  <a:srgbClr val="F4F2EC"/>
                </a:solidFill>
              </a:rPr>
              <a:t>Escenario 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700231-D4CC-4687-AB39-F9266F6FE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914650"/>
            <a:ext cx="287655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Viajero activo interesado en glaciar y fotografía.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00" b="0">
                <a:solidFill>
                  <a:srgbClr val="AAB1B7"/>
                </a:solidFill>
              </a:defRPr>
            </a:pPr>
            <a:r>
              <a:rPr sz="1200" b="0">
                <a:solidFill>
                  <a:srgbClr val="AAB1B7"/>
                </a:solidFill>
              </a:rPr>
              <a:t>Objetivo: personalizar la recomendación.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AFF229-3DFD-48E4-BE58-B8DACC9AE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638800"/>
            <a:ext cx="5715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111B16-EF01-484E-9F20-A5DF69C6E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648325"/>
            <a:ext cx="5486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2 MINUTOS PARA VENDER • 1 MINUTO DE RETROALIMENTACIÓN</a:t>
            </a:r>
          </a:p>
        </p:txBody>
      </p:sp>
    </p:spTree>
    <p:extLst>
      <p:ext uri="{BB962C8B-B14F-4D97-AF65-F5344CB8AC3E}">
        <p14:creationId xmlns:p14="http://schemas.microsoft.com/office/powerpoint/2010/main" val="13989893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7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6A2F7-FA25-4337-9BC6-D4DF7EE0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2B2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941C0-98D2-4324-9739-07DE9909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2390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52B2F"/>
                </a:solidFill>
              </a:defRPr>
            </a:pPr>
            <a:r>
              <a:rPr sz="1125" b="1">
                <a:solidFill>
                  <a:srgbClr val="D52B2F"/>
                </a:solidFill>
              </a:rPr>
              <a:t>LA IDEA QUE DEBE QUEDAR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2879D4-7063-4D55-90A4-0E79F4556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390650"/>
            <a:ext cx="7810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4F2EC"/>
                </a:solidFill>
              </a:defRPr>
            </a:pPr>
            <a:r>
              <a:rPr sz="3900" b="1">
                <a:solidFill>
                  <a:srgbClr val="F4F2EC"/>
                </a:solidFill>
              </a:rPr>
              <a:t>Islandia no se vende</a:t>
            </a:r>
          </a:p>
          <a:p xmlns:a="http://schemas.openxmlformats.org/drawingml/2006/main">
            <a:pPr algn="l">
              <a:defRPr sz="3900" b="1">
                <a:solidFill>
                  <a:srgbClr val="F4F2EC"/>
                </a:solidFill>
              </a:defRPr>
            </a:pPr>
            <a:r>
              <a:rPr sz="3900" b="1">
                <a:solidFill>
                  <a:srgbClr val="F4F2EC"/>
                </a:solidFill>
              </a:rPr>
              <a:t>como un destino más.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82464-F0A2-42BA-87BB-C19ACAA7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52750"/>
            <a:ext cx="8858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AAB1B7"/>
                </a:solidFill>
              </a:defRPr>
            </a:pPr>
            <a:r>
              <a:rPr sz="1875" b="0">
                <a:solidFill>
                  <a:srgbClr val="AAB1B7"/>
                </a:solidFill>
              </a:rPr>
              <a:t>Se vende como una experiencia que combina naturaleza extraordinaria, operación inteligente y la tranquilidad de estar acompañado por personas que conocen el terreno.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053444-D342-45B4-9B33-09F4051F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1714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9D6D0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CEB0AD-51A9-4C33-8C3C-42AC2E08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895850"/>
            <a:ext cx="9334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4F2EC"/>
                </a:solidFill>
              </a:defRPr>
            </a:pPr>
            <a:r>
              <a:rPr sz="1875" b="1">
                <a:solidFill>
                  <a:srgbClr val="F4F2EC"/>
                </a:solidFill>
              </a:rPr>
              <a:t>Ibero Viajes inspira la decisión.</a:t>
            </a:r>
          </a:p>
          <a:p xmlns:a="http://schemas.openxmlformats.org/drawingml/2006/main">
            <a:pPr algn="l">
              <a:defRPr sz="1875" b="1">
                <a:solidFill>
                  <a:srgbClr val="F4F2EC"/>
                </a:solidFill>
              </a:defRPr>
            </a:pPr>
            <a:r>
              <a:rPr sz="1875" b="1">
                <a:solidFill>
                  <a:srgbClr val="F4F2EC"/>
                </a:solidFill>
              </a:rPr>
              <a:t>Black Ice Travel convierte esa decisión en experiencia.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C152BC-DDC2-46A5-8CFD-38C86EFD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2B2F"/>
                </a:solidFill>
              </a:defRPr>
            </a:pPr>
            <a:r>
              <a:rPr sz="975" b="1">
                <a:solidFill>
                  <a:srgbClr val="D52B2F"/>
                </a:solidFill>
              </a:rPr>
              <a:t>VENDER CON VERDAD • EXPLICAR CON SEGURIDAD • OPERAR CON EXPERIENCIA</a:t>
            </a:r>
          </a:p>
        </p:txBody>
      </p:sp>
      <p:sp xmlns:a="http://schemas.openxmlformats.org/drawingml/2006/main">
        <p:nvSpPr>
          <p:cNvPr id="9" name="TextBox 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 xmlns:a="http://schemas.openxmlformats.org/drawingml/2006/main">
        <p:nvSpPr>
          <p:cNvPr id="10" name="TextBox 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505930167"/>
      </p:ext>
    </p:extLst>
  </p:cSld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CUÁNTO CUESTA COMER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Precios reales para gestionar la expectativa antes de viajar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2266950"/>
            <a:ext cx="3604844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CONCEPTO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52544" y="2266950"/>
            <a:ext cx="2297252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PRECIO TÍPICO (ISK)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49796" y="2266950"/>
            <a:ext cx="164345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APROX. USD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93252" y="2266950"/>
            <a:ext cx="2951048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NOTA PARA EL ASESOR</a:t>
            </a:r>
          </a:p>
        </p:txBody>
      </p:sp>
      <p:sp>
        <p:nvSpPr>
          <p:cNvPr id="9" name="Rectangle 8"/>
          <p:cNvSpPr/>
          <p:nvPr/>
        </p:nvSpPr>
        <p:spPr>
          <a:xfrm>
            <a:off x="647700" y="2566950"/>
            <a:ext cx="10896600" cy="1270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7700" y="260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700" y="266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Café / cappuccino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52544" y="266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600 - 850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49796" y="26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4 - 6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93252" y="266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Refill gratis en muchas gasolineras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304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Pylsa (hot dog islandés)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2544" y="304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700 - 900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9796" y="304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5 - 7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93252" y="304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El clásico barato; el de Bæjarins Beztu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7700" y="336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" y="342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Sopa de cordero o de langosta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52544" y="342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2.500 - 3.500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49796" y="342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18 - 25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93252" y="342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Almuerzo típico en ruta, contundente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" y="380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Hamburguesa con papas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2544" y="380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2.900 - 3.900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49796" y="380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21 - 28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93252" y="380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Opción media en pueblos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7700" y="412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7700" y="418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Plato principal en restaurante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52544" y="418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4.500 - 7.500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49796" y="418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32 - 54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93252" y="418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Cena estándar; pescado o cordero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700" y="456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Menú degustación / alta cocina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52544" y="456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12.000 - 20.000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49796" y="45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85 - 145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93252" y="456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Solo si el cliente lo pide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7700" y="488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7700" y="494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Cerveza 0,5 l en bar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2544" y="494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1.400 - 1.900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49796" y="494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10 - 14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93252" y="494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El alcohol solo se vende en Vínbúðin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7700" y="532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Compra en supermercado / día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352544" y="532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2.500 - 4.000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49796" y="532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18 - 29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93252" y="5326950"/>
            <a:ext cx="2951048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Bónus y Krónan son los baratos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7700" y="585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REGLA PRÁCTICA: 60 - 90 USD POR PERSONA Y DÍA SI EL CLIENTE COME FUERA ALMUERZO Y CENA.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ISLANDIA EN EL CINE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Un gancho de venta que el cliente reconoce al instante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2266950"/>
            <a:ext cx="3168980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PRODUCCIÓN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16680" y="2266950"/>
            <a:ext cx="382277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DÓNDE SE RODÓ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39456" y="2266950"/>
            <a:ext cx="3604844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QUÉ DECIRLE AL CLIENTE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7700" y="2566950"/>
            <a:ext cx="10896600" cy="1270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7700" y="260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7700" y="266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Juego de Tronos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6680" y="266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Þingvellir, Mývatn, Grjótagjá, Vatnajökull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39456" y="266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«Más allá del Muro» es una parada del viaje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304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Interstellar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6680" y="304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Svínafellsjökull y Mýrdalssandur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39456" y="304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El planeta de hielo y el de agua son Islandia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7700" y="336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700" y="342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Batman Begins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16680" y="342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Svínafellsjökull (Vatnajökull)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39456" y="342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El entrenamiento en el hielo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700" y="380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Rogue One: A Star Wars Story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16680" y="380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Hjörleifshöfði y Reynisfjara, Costa Sur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39456" y="380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El planeta Lah'mu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7700" y="412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" y="418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James Bond: Muere otro día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16680" y="418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Jökulsárlón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39456" y="418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La persecución sobre la laguna glaciar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700" y="456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La vida secreta de Walter Mitty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16680" y="456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Seyðisfjörður, Stykkishólmur, Grundarfjörður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9456" y="456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El monopatín por la carretera vacía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7700" y="488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700" y="494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Prometheus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16680" y="494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Dettifoss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39456" y="494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La escena inicial de la cascada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7700" y="532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Eurovision (Fire Saga)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16680" y="532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Húsavík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39456" y="532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Muy reconocible para público familiar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7700" y="564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7700" y="570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>
                <a:solidFill>
                  <a:srgbClr val="F4F2EC"/>
                </a:solidFill>
                <a:latin typeface="Calibri"/>
              </a:rPr>
              <a:t>Trapped / Ófærð y Katla (series)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916680" y="5706950"/>
            <a:ext cx="382277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Siglufjörður y Vík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839456" y="5706950"/>
            <a:ext cx="3604844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Series nórdicas de gran audiencia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7700" y="6150000"/>
            <a:ext cx="10896600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89D6D0"/>
                </a:solidFill>
                <a:latin typeface="Calibri"/>
              </a:rPr>
              <a:t>MENCIONAR UNA PELÍCULA CONVIERTE UNA PARADA EN UN RECUERDO: EL CLIENTE YA LA HA VISTO EN PANTALLA.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ISLANDIA VS. COSTA RICA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Contexto para un cliente centroamericano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7700" y="2266950"/>
            <a:ext cx="2574150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770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≈ 2,3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0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Visitantes extranjeros a Islandia en 2025 (Ferðamálastofa).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1850" y="2266950"/>
            <a:ext cx="2574150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2185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≈ 2,69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2185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Visitantes internacionales por vía aérea a Costa Rica en 2025.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000" y="2266950"/>
            <a:ext cx="2574150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9600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≈ 390.000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600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Habitantes de Islandia frente a unos 5,2 millones de Costa Rica.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70150" y="2266950"/>
            <a:ext cx="2574150" cy="16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70150" y="2486950"/>
            <a:ext cx="2174150" cy="6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89D6D0"/>
                </a:solidFill>
                <a:latin typeface="Calibri"/>
              </a:rPr>
              <a:t>6 turistas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70150" y="3116950"/>
            <a:ext cx="2174150" cy="5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Por cada habitante al año en Islandia; en Costa Rica, alrededor de 0,5.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410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7700" y="410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5350" y="427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Turismo por habitante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460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Islandia recibe casi el mismo número de visitantes que Costa Rica con menos del 8 % de su población. Por eso la infraestructura turística está tan desarrollada y por eso los precios son altos.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6566" y="410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46566" y="410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94216" y="427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Seguridad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4216" y="460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Islandia encabeza el Índice Global de Paz de forma ininterrumpida desde 2008. Los homicidios se cuentan con los dedos de una mano en todo el país y en muchos años son cero o uno.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5433" y="4100000"/>
            <a:ext cx="3498866" cy="190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5433" y="4100000"/>
            <a:ext cx="66675" cy="190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3083" y="427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El riesgo real es la naturaleza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083" y="4600000"/>
            <a:ext cx="3078866" cy="134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En Islandia el peligro no es el crimen: es el viento, el hielo en carretera, el oleaje de Reynisfjara y el clima. Justo por eso se vende operación local, guía y vehículo propio.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7700" y="381000"/>
            <a:ext cx="9000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>
                <a:solidFill>
                  <a:srgbClr val="D52B2F"/>
                </a:solidFill>
                <a:latin typeface="Calibri"/>
              </a:rPr>
              <a:t>TEMPERATURAS Y LUZ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7700" y="700000"/>
            <a:ext cx="10896600" cy="7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F4F2EC"/>
                </a:solidFill>
                <a:latin typeface="Calibri"/>
              </a:rPr>
              <a:t>Datos concretos en lugar de la frase «hace mucho frío»</a:t>
            </a:r>
          </a:p>
        </p:txBody>
      </p:sp>
      <p:sp>
        <p:nvSpPr>
          <p:cNvPr id="4" name="Rectangle 3"/>
          <p:cNvSpPr/>
          <p:nvPr/>
        </p:nvSpPr>
        <p:spPr>
          <a:xfrm>
            <a:off x="647700" y="1943100"/>
            <a:ext cx="10896600" cy="1905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7700" y="2266950"/>
            <a:ext cx="164345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1156" y="2266950"/>
            <a:ext cx="164345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MÁX. 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34612" y="2266950"/>
            <a:ext cx="1643456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MÍN. MEDIA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78068" y="2266950"/>
            <a:ext cx="2297252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HORAS DE LUZ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2266950"/>
            <a:ext cx="3168980" cy="25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>
                <a:solidFill>
                  <a:srgbClr val="89D6D0"/>
                </a:solidFill>
                <a:latin typeface="Calibri"/>
              </a:rPr>
              <a:t>LO QUE SIGNIFICA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7700" y="2566950"/>
            <a:ext cx="10896600" cy="12700"/>
          </a:xfrm>
          <a:prstGeom prst="rect">
            <a:avLst/>
          </a:prstGeom>
          <a:solidFill>
            <a:srgbClr val="2A31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7700" y="260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700" y="26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Enero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91156" y="26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2 °C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4612" y="26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-3 °C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78068" y="266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4 - 5 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66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Auroras, hielo, días muy cortos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304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Marzo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91156" y="304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4 °C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34612" y="304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-2 °C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8068" y="304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11 - 13 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5320" y="304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Auroras + más luz: mes muy vendible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7700" y="336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" y="342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Mayo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91156" y="342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10 °C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34612" y="342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4 °C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78068" y="342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18 - 20 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75320" y="342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Primavera, precios más suaves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" y="380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Julio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91156" y="380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14 °C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34612" y="380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9 °C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78068" y="380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21 h + crepúsculo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75320" y="380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Todo abierto, tierras altas accesibles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7700" y="4126950"/>
            <a:ext cx="11056600" cy="34000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7700" y="418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Septiembre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91156" y="418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11 °C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34612" y="418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5 °C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78068" y="418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13 - 14 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5320" y="418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Vuelven las auroras, colores de otoño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7700" y="45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F4F2EC"/>
                </a:solidFill>
                <a:latin typeface="Calibri"/>
              </a:rPr>
              <a:t>Noviembre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391156" y="45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4 °C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134612" y="4566950"/>
            <a:ext cx="1643456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-1 °C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78068" y="4566950"/>
            <a:ext cx="2297252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5 - 7 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75320" y="4566950"/>
            <a:ext cx="316898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AAB1B7"/>
                </a:solidFill>
                <a:latin typeface="Calibri"/>
              </a:rPr>
              <a:t>Temporada de auroras plena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47700" y="4900000"/>
            <a:ext cx="3498866" cy="115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47700" y="4900000"/>
            <a:ext cx="66675" cy="115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95350" y="507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La sensación térmica manda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5350" y="5400000"/>
            <a:ext cx="3078866" cy="5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Con viento de 15 m/s, 0 °C se sienten como -10 °C. Por eso se vende la capa cortaviento, no el abrigo grueso.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346566" y="4900000"/>
            <a:ext cx="3498866" cy="115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346566" y="4900000"/>
            <a:ext cx="66675" cy="115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594216" y="507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Rara vez baja de -10 °C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94216" y="5400000"/>
            <a:ext cx="3078866" cy="5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La corriente del Golfo suaviza el clima: Reykjavík es más templada que Moscú o Toronto en invierno.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045433" y="4900000"/>
            <a:ext cx="3498866" cy="1150000"/>
          </a:xfrm>
          <a:prstGeom prst="roundRect">
            <a:avLst>
              <a:gd name="adj" fmla="val 3000"/>
            </a:avLst>
          </a:prstGeom>
          <a:solidFill>
            <a:srgbClr val="11161A"/>
          </a:solidFill>
          <a:ln w="9525">
            <a:solidFill>
              <a:srgbClr val="2A313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045433" y="4900000"/>
            <a:ext cx="66675" cy="1150000"/>
          </a:xfrm>
          <a:prstGeom prst="rect">
            <a:avLst/>
          </a:prstGeom>
          <a:solidFill>
            <a:srgbClr val="89D6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8293083" y="5070000"/>
            <a:ext cx="3078866" cy="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F4F2EC"/>
                </a:solidFill>
                <a:latin typeface="Calibri"/>
              </a:rPr>
              <a:t>El verano no es caluroso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93083" y="5400000"/>
            <a:ext cx="3078866" cy="5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AAB1B7"/>
                </a:solidFill>
                <a:latin typeface="Calibri"/>
              </a:rPr>
              <a:t>14 °C de máxima. Quien busque calor no busca Islandia: se vende luz, no temperatura.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7700" y="6477000"/>
            <a:ext cx="4000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IBERO VIAJES × BLACK ICE TRAVEL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849000" y="6477000"/>
            <a:ext cx="657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650" b="1">
                <a:solidFill>
                  <a:srgbClr val="AAB1B7"/>
                </a:solidFill>
                <a:latin typeface="Calibri"/>
              </a:rPr>
              <a:t>42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2026-09-01T20:58:21.8080000Z</dcterms:created>
  <dcterms:modified xsi:type="dcterms:W3CDTF">2026-09-01T20:58:21.8080000Z</dcterms:modified>
</coreProperties>
</file>